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7" r:id="rId3"/>
    <p:sldId id="275" r:id="rId4"/>
    <p:sldId id="290" r:id="rId5"/>
    <p:sldId id="271" r:id="rId6"/>
    <p:sldId id="272" r:id="rId7"/>
    <p:sldId id="274" r:id="rId8"/>
    <p:sldId id="273" r:id="rId9"/>
    <p:sldId id="277" r:id="rId10"/>
    <p:sldId id="278" r:id="rId11"/>
    <p:sldId id="294" r:id="rId12"/>
    <p:sldId id="298" r:id="rId13"/>
    <p:sldId id="279" r:id="rId14"/>
    <p:sldId id="280" r:id="rId15"/>
    <p:sldId id="281" r:id="rId16"/>
    <p:sldId id="289" r:id="rId17"/>
    <p:sldId id="282" r:id="rId18"/>
    <p:sldId id="295" r:id="rId19"/>
    <p:sldId id="283" r:id="rId20"/>
    <p:sldId id="284" r:id="rId21"/>
    <p:sldId id="296" r:id="rId22"/>
    <p:sldId id="285" r:id="rId23"/>
    <p:sldId id="286" r:id="rId24"/>
    <p:sldId id="293" r:id="rId25"/>
    <p:sldId id="300" r:id="rId26"/>
    <p:sldId id="304" r:id="rId27"/>
    <p:sldId id="299" r:id="rId28"/>
    <p:sldId id="287" r:id="rId29"/>
    <p:sldId id="288" r:id="rId30"/>
    <p:sldId id="302" r:id="rId31"/>
    <p:sldId id="303" r:id="rId32"/>
    <p:sldId id="305" r:id="rId33"/>
    <p:sldId id="258" r:id="rId34"/>
    <p:sldId id="268" r:id="rId35"/>
    <p:sldId id="267" r:id="rId36"/>
    <p:sldId id="269" r:id="rId37"/>
    <p:sldId id="291" r:id="rId38"/>
    <p:sldId id="27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6144" autoAdjust="0"/>
  </p:normalViewPr>
  <p:slideViewPr>
    <p:cSldViewPr snapToGrid="0" showGuides="1">
      <p:cViewPr varScale="1">
        <p:scale>
          <a:sx n="95" d="100"/>
          <a:sy n="95" d="100"/>
        </p:scale>
        <p:origin x="5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6B206-E0C7-46C1-A313-6CB5EF38BA6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5FE3A-22B3-49A1-B67E-24926F3686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634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871A8-739F-4E34-B0EA-E4B487119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CB25F8-230A-4E1B-9C17-0EF6F97E2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19E1C8-931F-455A-8C35-038656360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2C4D79-AE12-4DCA-9846-2D1758C10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782C6E-59ED-4F7F-AB0C-083A553E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7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FB3FF-3B46-4B6F-B3D9-1D4C31438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884828-7307-4AE2-A38D-5C3DD7DEF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490C27-6287-4456-A60F-31880A93C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30B69-CC73-45E1-9166-BCE2BCD80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AB86C8-D6CE-4096-B2C9-3C68710E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2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03096A-D156-498D-AE63-9FA0EBC00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D36EFC-9C8E-4885-ACC1-F7E6282E7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EE3315-2B86-4231-B9DE-F5536BF3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CA8FEA-FB04-4BD4-804A-57E2F89D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4E4048-AF2E-42B3-8F63-8D3BEDA0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44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E557F-BD3D-4F12-A00C-F9DA25CA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7B7AE-C9DB-43D9-850D-8ED67F824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DE49F-24E2-423D-8557-F02EEEC25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BC23D7-26D1-42B0-8353-30742075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7605B5-75CA-4A94-AA3E-AF4C1882C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24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94893-3850-46BB-999C-35CB08970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45136D-CF90-45EE-8D31-FD98C409F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C28DC-B3C3-42E0-97D4-3DB8BE6A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0E4162-8672-441E-9428-73F66101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098738-4A23-420E-955A-C54B134A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63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BF386B-4A8A-4422-B78B-7C5A0A673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A78E7-D159-49BF-89A3-04C260AC1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A7F768-98D9-4BB7-9DFC-97E541110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E97E3A-5818-4E28-9FDA-7C45804D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E2C40E-0D7F-46C3-B283-4A74E8871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5A7575-1C99-4EAB-96F9-431EE549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59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142AB-30A8-452F-A28A-5ECFC35B5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F30E09-D468-4FCA-ACD9-567A42282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FD0275-A517-4A03-B294-61CB0F340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C68050-9E6B-4CBF-AAD3-5C9B61AAB5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48A9CE-3185-4766-A3C6-5B4AD7FBB5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AEC6514-88F6-450C-B4AF-1F9FBEA1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CD8B7A-62D7-477A-A9C5-00158E841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E81FF0-CC7B-4A10-A25C-B50B5573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16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75559-5FAD-4FE6-AB42-A93D7318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D4F910-34B9-448A-922B-1F209E56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40E41D-1CD3-491E-8A1B-6ADD6DCE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096B5B8-68EA-41B3-8800-E6F2FFD2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45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81956A-DFEB-4014-904F-328958E81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E351B0-03F7-4331-B35B-8DE6FCFD9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5F3E37-A479-4168-AA31-F066CD4E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93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4A261-BCB2-439A-BDA6-F38A1B182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2E2F2-59F4-4EBD-AF7E-C1857A92B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35741-B0C9-41A7-BEC4-C4B7E00FF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80681C-B28F-4D7C-B563-DB431CD3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2803D2-48DB-48AF-B35C-D46F3255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C09B41-A33B-453A-B304-C77EA5610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11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2B958-35EF-4DEF-91BA-52C2C0C49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22E6DC-6DCC-4F58-9AC2-7248775A3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A5F975-EBA4-47DA-81FB-9FE837C4C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517523-C27A-4337-AB4F-C60E5851E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36AF9F-36CC-4ECA-9274-7D4A6D03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F1A478-8A65-4FA9-8579-756B0A92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94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8E65EF-85DE-48DD-AA1A-939F77454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8BDC9-2164-4B9E-96E7-F736C9CA5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DBEF4-0CC0-4EFC-ADEE-2783222A3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2B2AE-AD58-4372-A905-555EFB807F8D}" type="datetimeFigureOut">
              <a:rPr lang="ko-KR" altLang="en-US" smtClean="0"/>
              <a:t>2022-08-30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E7F3D-B80A-491C-8300-03C3793C2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A4503C-467F-420B-8CBD-FF5C0E54C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9A7EB-510E-4CAA-B94A-510F458136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103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hyperlink" Target="https://github.com/lilipads/gradient_descent_viz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osslandscape.com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98xPveYSMv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iddenbeginner.github.io/deeplearning/paperreview/2019/12/29/paper_review_AdamW.html" TargetMode="External"/><Relationship Id="rId2" Type="http://schemas.openxmlformats.org/officeDocument/2006/relationships/hyperlink" Target="https://pytorch.org/docs/stable/generated/torch.optim.AdamW.html#torch.optim.Adam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science.stackexchange.com/questions/63223/learning-rate-schedule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jeremyjordan.me/nn-learning-rate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89786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uder.io/optimizing-gradient-descent/index.html#adagrad" TargetMode="External"/><Relationship Id="rId2" Type="http://schemas.openxmlformats.org/officeDocument/2006/relationships/hyperlink" Target="https://cs.stanford.edu/people/karpathy/convnetjs/demo/trainers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machinelearningmastery.com/understand-the-dynamics-of-learning-rate-on-deep-learning-neural-network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remyjordan.me/nn-learning-rate/" TargetMode="External"/><Relationship Id="rId2" Type="http://schemas.openxmlformats.org/officeDocument/2006/relationships/hyperlink" Target="https://towardsdatascience.com/learning-rate-scheduler-d8a55747dd9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learning-rate-schedules-and-adaptive-learning-rate-methods-for-deep-learning-2c8f433990d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hoya012.github.io/blog/SWA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10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10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97C50-433B-438B-AF6A-47E8F8BF5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loss,</a:t>
            </a:r>
            <a:r>
              <a:rPr lang="ko-KR" altLang="en-US" sz="4800" dirty="0"/>
              <a:t> </a:t>
            </a:r>
            <a:r>
              <a:rPr lang="en-US" altLang="ko-KR" sz="4800" dirty="0"/>
              <a:t>optimization and</a:t>
            </a:r>
            <a:r>
              <a:rPr lang="ko-KR" altLang="en-US" sz="4800" dirty="0"/>
              <a:t> </a:t>
            </a:r>
            <a:r>
              <a:rPr lang="en-US" altLang="ko-KR" sz="4800" dirty="0"/>
              <a:t>scheduling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173757-AA95-4B99-9188-2F3B2B057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2412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89A49-C5A4-4080-B896-ADD03375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 – an add-on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E1CB06-E839-47F7-B49B-4C7D3E8C90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Prevent overfitting for machine learning</a:t>
                </a:r>
              </a:p>
              <a:p>
                <a:r>
                  <a:rPr lang="en-US" altLang="ko-KR" dirty="0"/>
                  <a:t>Preventing certain weights from becoming too large</a:t>
                </a:r>
              </a:p>
              <a:p>
                <a:r>
                  <a:rPr lang="en-US" altLang="ko-KR" b="1" dirty="0"/>
                  <a:t>regularization (loss calculation step)</a:t>
                </a:r>
              </a:p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b="1" dirty="0"/>
                  <a:t>weight decay (parameter update step)</a:t>
                </a:r>
              </a:p>
              <a:p>
                <a:r>
                  <a:rPr lang="en-US" altLang="ko-KR" dirty="0"/>
                  <a:t>Put the weight size in the loss.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dirty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000" dirty="0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altLang="ko-KR" sz="2000" dirty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altLang="ko-KR" sz="200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sz="20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dirty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dirty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ko-KR" sz="2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|}</m:t>
                          </m:r>
                        </m:e>
                      </m:nary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dirty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altLang="ko-KR" sz="2000" dirty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20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000" dirty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2000" dirty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dirty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2000" dirty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000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num>
                            <m:den>
                              <m:r>
                                <a:rPr lang="en-US" altLang="ko-KR" sz="2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2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000" dirty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20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2000" dirty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  <m:r>
                        <a:rPr lang="en-US" altLang="ko-KR" sz="20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000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E1CB06-E839-47F7-B49B-4C7D3E8C9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8B8C710-75B0-4373-88A6-A5616F6F68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433585" y="1377877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0118AB-9BA8-432A-800A-EAF69C4816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530206" y="1471895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0ECA32-D8AB-4707-BF1C-5EB554D981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609990" y="1548671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7198E4-AD32-420B-9CB0-43F9F345E4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690640" y="1625447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463EA9-2BAA-406A-8CA3-9C4B1504D05B}"/>
              </a:ext>
            </a:extLst>
          </p:cNvPr>
          <p:cNvSpPr txBox="1"/>
          <p:nvPr/>
        </p:nvSpPr>
        <p:spPr>
          <a:xfrm>
            <a:off x="8260182" y="2950459"/>
            <a:ext cx="173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Weights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FF94B-A4B1-4F9D-B0AB-F87752C154BA}"/>
              </a:ext>
            </a:extLst>
          </p:cNvPr>
          <p:cNvSpPr txBox="1"/>
          <p:nvPr/>
        </p:nvSpPr>
        <p:spPr>
          <a:xfrm>
            <a:off x="8269660" y="2565595"/>
            <a:ext cx="173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linear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8B859F-B33B-4318-9F83-6ECC6A918A86}"/>
                  </a:ext>
                </a:extLst>
              </p:cNvPr>
              <p:cNvSpPr txBox="1"/>
              <p:nvPr/>
            </p:nvSpPr>
            <p:spPr>
              <a:xfrm>
                <a:off x="8619338" y="1690688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8B859F-B33B-4318-9F83-6ECC6A918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338" y="1690688"/>
                <a:ext cx="106648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>
            <a:extLst>
              <a:ext uri="{FF2B5EF4-FFF2-40B4-BE49-F238E27FC236}">
                <a16:creationId xmlns:a16="http://schemas.microsoft.com/office/drawing/2014/main" id="{D1DEEAE5-2EBA-4BD1-8779-4217CF3ED8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194" y="4310618"/>
            <a:ext cx="3024824" cy="223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435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C89A49-C5A4-4080-B896-ADD03375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Regularization – </a:t>
            </a:r>
            <a:r>
              <a:rPr lang="en-US" altLang="ko-KR" sz="2400" dirty="0"/>
              <a:t>L2 norm in Cost function is similar as weight decay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E1CB06-E839-47F7-B49B-4C7D3E8C90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ko-KR" sz="2000" dirty="0" smtClean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2000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2000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000" dirty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2000" dirty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ko-KR" sz="2000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dirty="0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ko-KR" sz="200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0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>)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m:rPr>
                        <m:nor/>
                      </m:rPr>
                      <a:rPr lang="en-US" altLang="ko-KR" dirty="0"/>
                      <m:t>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dirty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acc>
                    <m:r>
                      <m:rPr>
                        <m:nor/>
                      </m:rPr>
                      <a:rPr lang="en-US" altLang="ko-KR" dirty="0"/>
                      <m:t>)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𝛾𝜆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ko-KR" dirty="0"/>
                  <a:t> (weight decay)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E1CB06-E839-47F7-B49B-4C7D3E8C90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32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97C50-433B-438B-AF6A-47E8F8BF5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Optimization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173757-AA95-4B99-9188-2F3B2B057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055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2CDC9-9F4D-4A7B-A8ED-6E2F57C0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Optimization – how to decrease?</a:t>
            </a:r>
            <a:endParaRPr lang="ko-KR" altLang="en-US" sz="28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86B90-D4D1-474A-AF3C-C9F35378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Gradient descent.</a:t>
            </a:r>
          </a:p>
          <a:p>
            <a:r>
              <a:rPr lang="en-US" altLang="ko-KR" dirty="0"/>
              <a:t>Here we only care about weight and loss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0502B9-EB42-489D-972C-21BB9CC3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453323" y="1547973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98C06F-8858-4540-AD97-4886A93A10E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549944" y="1641991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F79C81-835E-48B1-9A28-D0B069EFA2F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629728" y="1718767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8BA734-D421-45FB-81F2-773D2A3F17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710378" y="1795543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FCA126-A31A-42BB-B716-9DD0CB8BC47B}"/>
                  </a:ext>
                </a:extLst>
              </p:cNvPr>
              <p:cNvSpPr txBox="1"/>
              <p:nvPr/>
            </p:nvSpPr>
            <p:spPr>
              <a:xfrm>
                <a:off x="6639076" y="1860784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FCA126-A31A-42BB-B716-9DD0CB8BC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076" y="1860784"/>
                <a:ext cx="106648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840E071E-5BC3-432E-8932-437DEC177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105" y="1175986"/>
            <a:ext cx="3246844" cy="171584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94A625-CAD7-477F-BC5F-98FB8EF67565}"/>
              </a:ext>
            </a:extLst>
          </p:cNvPr>
          <p:cNvGrpSpPr/>
          <p:nvPr/>
        </p:nvGrpSpPr>
        <p:grpSpPr>
          <a:xfrm>
            <a:off x="700275" y="3796705"/>
            <a:ext cx="6010103" cy="3038428"/>
            <a:chOff x="5214610" y="3540435"/>
            <a:chExt cx="6010103" cy="30384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CB89AE3-6FDD-46B8-9585-A3CD4F70C9AD}"/>
                    </a:ext>
                  </a:extLst>
                </p:cNvPr>
                <p:cNvSpPr txBox="1"/>
                <p:nvPr/>
              </p:nvSpPr>
              <p:spPr>
                <a:xfrm>
                  <a:off x="5214610" y="5547472"/>
                  <a:ext cx="142544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0.05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CB89AE3-6FDD-46B8-9585-A3CD4F70C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4610" y="5547472"/>
                  <a:ext cx="142544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5EBC0A9-4E53-451A-BD84-A79DF095D48E}"/>
                </a:ext>
              </a:extLst>
            </p:cNvPr>
            <p:cNvGrpSpPr/>
            <p:nvPr/>
          </p:nvGrpSpPr>
          <p:grpSpPr>
            <a:xfrm>
              <a:off x="5611572" y="3540435"/>
              <a:ext cx="5613141" cy="3038428"/>
              <a:chOff x="5611572" y="3540435"/>
              <a:chExt cx="5613141" cy="3038428"/>
            </a:xfrm>
          </p:grpSpPr>
          <p:pic>
            <p:nvPicPr>
              <p:cNvPr id="35" name="Picture 2" descr="Image result for gradient descent">
                <a:extLst>
                  <a:ext uri="{FF2B5EF4-FFF2-40B4-BE49-F238E27FC236}">
                    <a16:creationId xmlns:a16="http://schemas.microsoft.com/office/drawing/2014/main" id="{DFA18435-D33B-4899-8F9C-5310C4AD9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72"/>
              <a:stretch/>
            </p:blipFill>
            <p:spPr bwMode="auto">
              <a:xfrm>
                <a:off x="6189203" y="3540435"/>
                <a:ext cx="5035510" cy="2952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E4E8D0F3-6891-4918-98BA-383805624267}"/>
                  </a:ext>
                </a:extLst>
              </p:cNvPr>
              <p:cNvSpPr/>
              <p:nvPr/>
            </p:nvSpPr>
            <p:spPr>
              <a:xfrm>
                <a:off x="5611572" y="3743622"/>
                <a:ext cx="660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/>
                  <a:t>Loss</a:t>
                </a:r>
                <a:endParaRPr lang="ko-KR" alt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2B3D893-3190-40B6-B955-218BCB8276FF}"/>
                      </a:ext>
                    </a:extLst>
                  </p:cNvPr>
                  <p:cNvSpPr txBox="1"/>
                  <p:nvPr/>
                </p:nvSpPr>
                <p:spPr>
                  <a:xfrm>
                    <a:off x="7191144" y="6203280"/>
                    <a:ext cx="1425444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46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12B3D893-3190-40B6-B955-218BCB8276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1144" y="6203280"/>
                    <a:ext cx="142544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B7AEAF3-BE89-4804-9D7E-BF369173005E}"/>
                      </a:ext>
                    </a:extLst>
                  </p:cNvPr>
                  <p:cNvSpPr txBox="1"/>
                  <p:nvPr/>
                </p:nvSpPr>
                <p:spPr>
                  <a:xfrm>
                    <a:off x="7660602" y="6209531"/>
                    <a:ext cx="142544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0.35</m:t>
                          </m:r>
                        </m:oMath>
                      </m:oMathPara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9B7AEAF3-BE89-4804-9D7E-BF36917300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0602" y="6209531"/>
                    <a:ext cx="142544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9E7DC051-FFA2-40FE-9228-51752BBE84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9360" y="5744891"/>
                <a:ext cx="2063964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469E901A-5D22-4E35-BCBE-19819F814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73324" y="5753100"/>
                <a:ext cx="0" cy="43148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1527BFF2-646D-4072-B6F6-C4D98B25B013}"/>
                  </a:ext>
                </a:extLst>
              </p:cNvPr>
              <p:cNvSpPr/>
              <p:nvPr/>
            </p:nvSpPr>
            <p:spPr>
              <a:xfrm>
                <a:off x="9315555" y="5670454"/>
                <a:ext cx="84886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/>
                  <a:t>Loss</a:t>
                </a:r>
                <a:endParaRPr lang="ko-KR" altLang="en-US" b="1" dirty="0"/>
              </a:p>
            </p:txBody>
          </p:sp>
        </p:grp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F22BCF20-B98E-4664-B0BD-EC6D8AD458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70" t="3888" r="7370" b="1588"/>
          <a:stretch/>
        </p:blipFill>
        <p:spPr>
          <a:xfrm>
            <a:off x="7518658" y="3498850"/>
            <a:ext cx="3910951" cy="3250295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70ACBB86-2F63-46A4-9E02-48B9A173D893}"/>
              </a:ext>
            </a:extLst>
          </p:cNvPr>
          <p:cNvSpPr/>
          <p:nvPr/>
        </p:nvSpPr>
        <p:spPr>
          <a:xfrm>
            <a:off x="6877240" y="4992781"/>
            <a:ext cx="71374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b="1" dirty="0"/>
              <a:t>Loss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4435B6B-A098-4772-B731-30F6977089B3}"/>
                  </a:ext>
                </a:extLst>
              </p:cNvPr>
              <p:cNvSpPr/>
              <p:nvPr/>
            </p:nvSpPr>
            <p:spPr>
              <a:xfrm>
                <a:off x="8400289" y="6331830"/>
                <a:ext cx="84886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b="1" dirty="0"/>
                  <a:t> </a:t>
                </a:r>
              </a:p>
            </p:txBody>
          </p:sp>
        </mc:Choice>
        <mc:Fallback xmlns=""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4435B6B-A098-4772-B731-30F697708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89" y="6331830"/>
                <a:ext cx="848862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934B13B-D2F6-4CE1-88C2-CFAA91B525E1}"/>
                  </a:ext>
                </a:extLst>
              </p:cNvPr>
              <p:cNvSpPr/>
              <p:nvPr/>
            </p:nvSpPr>
            <p:spPr>
              <a:xfrm>
                <a:off x="10896857" y="5742058"/>
                <a:ext cx="84886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b="1" dirty="0"/>
                  <a:t> </a:t>
                </a:r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934B13B-D2F6-4CE1-88C2-CFAA91B52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6857" y="5742058"/>
                <a:ext cx="848862" cy="369332"/>
              </a:xfrm>
              <a:prstGeom prst="rect">
                <a:avLst/>
              </a:prstGeom>
              <a:blipFill>
                <a:blip r:embed="rId11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DD2C0295-4AAA-4D53-BF81-DBCF69B79060}"/>
              </a:ext>
            </a:extLst>
          </p:cNvPr>
          <p:cNvSpPr/>
          <p:nvPr/>
        </p:nvSpPr>
        <p:spPr>
          <a:xfrm rot="20700000">
            <a:off x="7536252" y="4645977"/>
            <a:ext cx="212484" cy="106294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8DB00706-939E-4B82-AD2C-D5DA8DAB568B}"/>
              </a:ext>
            </a:extLst>
          </p:cNvPr>
          <p:cNvSpPr/>
          <p:nvPr/>
        </p:nvSpPr>
        <p:spPr>
          <a:xfrm rot="17670747">
            <a:off x="8838469" y="5137310"/>
            <a:ext cx="212484" cy="234289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왼쪽 중괄호 55">
            <a:extLst>
              <a:ext uri="{FF2B5EF4-FFF2-40B4-BE49-F238E27FC236}">
                <a16:creationId xmlns:a16="http://schemas.microsoft.com/office/drawing/2014/main" id="{36D02C81-331C-459F-9967-735B5EACAE1B}"/>
              </a:ext>
            </a:extLst>
          </p:cNvPr>
          <p:cNvSpPr/>
          <p:nvPr/>
        </p:nvSpPr>
        <p:spPr>
          <a:xfrm rot="12329530">
            <a:off x="10868048" y="5009452"/>
            <a:ext cx="212484" cy="171121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30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EFCBFDF-BFC9-41D6-BF68-8074782F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100" y="1825625"/>
            <a:ext cx="4509545" cy="40028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CA65C1-15E9-4DD5-A661-8C3EB90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– Gradient</a:t>
            </a:r>
            <a:r>
              <a:rPr lang="ko-KR" altLang="en-US" dirty="0"/>
              <a:t> </a:t>
            </a:r>
            <a:r>
              <a:rPr lang="en-US" altLang="ko-KR" dirty="0"/>
              <a:t>descent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0FC1323-7AD3-433C-97D7-8E1FADD3ED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b>
                                <m:sSub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 is learning rate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D0FC1323-7AD3-433C-97D7-8E1FADD3E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22" t="-8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A037E5-3E9B-4B19-B50E-62E6786A5D9D}"/>
              </a:ext>
            </a:extLst>
          </p:cNvPr>
          <p:cNvGrpSpPr/>
          <p:nvPr/>
        </p:nvGrpSpPr>
        <p:grpSpPr>
          <a:xfrm>
            <a:off x="8441266" y="1907534"/>
            <a:ext cx="1410307" cy="649284"/>
            <a:chOff x="8441266" y="1907534"/>
            <a:chExt cx="1410307" cy="649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6A96DF7A-B37A-412D-A415-488B2D3110FB}"/>
                    </a:ext>
                  </a:extLst>
                </p:cNvPr>
                <p:cNvSpPr/>
                <p:nvPr/>
              </p:nvSpPr>
              <p:spPr>
                <a:xfrm>
                  <a:off x="8441266" y="1907534"/>
                  <a:ext cx="1410307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b="1" dirty="0"/>
                    <a:t>grad of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ko-KR" altLang="en-US" b="1" dirty="0"/>
                    <a:t> </a:t>
                  </a: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6A96DF7A-B37A-412D-A415-488B2D3110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266" y="1907534"/>
                  <a:ext cx="1410307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99" t="-9836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왼쪽 중괄호 9">
              <a:extLst>
                <a:ext uri="{FF2B5EF4-FFF2-40B4-BE49-F238E27FC236}">
                  <a16:creationId xmlns:a16="http://schemas.microsoft.com/office/drawing/2014/main" id="{455F9A24-638B-43F2-9D29-53E45FEB5DE1}"/>
                </a:ext>
              </a:extLst>
            </p:cNvPr>
            <p:cNvSpPr/>
            <p:nvPr/>
          </p:nvSpPr>
          <p:spPr>
            <a:xfrm rot="5400000">
              <a:off x="9022941" y="1762659"/>
              <a:ext cx="212484" cy="1375834"/>
            </a:xfrm>
            <a:prstGeom prst="lef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62CDB87-8DE0-4148-BAE5-5B26850C91CD}"/>
              </a:ext>
            </a:extLst>
          </p:cNvPr>
          <p:cNvGrpSpPr/>
          <p:nvPr/>
        </p:nvGrpSpPr>
        <p:grpSpPr>
          <a:xfrm>
            <a:off x="10621827" y="2710687"/>
            <a:ext cx="1707332" cy="2562742"/>
            <a:chOff x="10621827" y="2710687"/>
            <a:chExt cx="1707332" cy="2562742"/>
          </a:xfrm>
        </p:grpSpPr>
        <p:sp>
          <p:nvSpPr>
            <p:cNvPr id="13" name="왼쪽 중괄호 12">
              <a:extLst>
                <a:ext uri="{FF2B5EF4-FFF2-40B4-BE49-F238E27FC236}">
                  <a16:creationId xmlns:a16="http://schemas.microsoft.com/office/drawing/2014/main" id="{5F4DDBC5-6165-4ADD-BE99-449DCF6A9D10}"/>
                </a:ext>
              </a:extLst>
            </p:cNvPr>
            <p:cNvSpPr/>
            <p:nvPr/>
          </p:nvSpPr>
          <p:spPr>
            <a:xfrm rot="9694970">
              <a:off x="10621827" y="2710687"/>
              <a:ext cx="212484" cy="2562742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EF4E3342-B612-4D28-9E12-C7BF81FB23EA}"/>
                    </a:ext>
                  </a:extLst>
                </p:cNvPr>
                <p:cNvSpPr/>
                <p:nvPr/>
              </p:nvSpPr>
              <p:spPr>
                <a:xfrm>
                  <a:off x="10898716" y="3698234"/>
                  <a:ext cx="14304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b="1" dirty="0"/>
                    <a:t>grad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ko-KR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ko-KR" altLang="en-US" b="1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EF4E3342-B612-4D28-9E12-C7BF81FB23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8716" y="3698234"/>
                  <a:ext cx="14304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82" t="-10000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49231C-F249-405D-A8C7-00F0F277F883}"/>
              </a:ext>
            </a:extLst>
          </p:cNvPr>
          <p:cNvGrpSpPr/>
          <p:nvPr/>
        </p:nvGrpSpPr>
        <p:grpSpPr>
          <a:xfrm>
            <a:off x="8509634" y="2589520"/>
            <a:ext cx="554198" cy="2649089"/>
            <a:chOff x="8509634" y="2589520"/>
            <a:chExt cx="554198" cy="2649089"/>
          </a:xfrm>
        </p:grpSpPr>
        <p:sp>
          <p:nvSpPr>
            <p:cNvPr id="15" name="왼쪽 중괄호 14">
              <a:extLst>
                <a:ext uri="{FF2B5EF4-FFF2-40B4-BE49-F238E27FC236}">
                  <a16:creationId xmlns:a16="http://schemas.microsoft.com/office/drawing/2014/main" id="{0946A1DF-F852-42B2-813E-9C64D31BFAFC}"/>
                </a:ext>
              </a:extLst>
            </p:cNvPr>
            <p:cNvSpPr/>
            <p:nvPr/>
          </p:nvSpPr>
          <p:spPr>
            <a:xfrm rot="1800000">
              <a:off x="8851348" y="2589520"/>
              <a:ext cx="212484" cy="2649089"/>
            </a:xfrm>
            <a:prstGeom prst="leftBrac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2EFDCF3-8CC5-4055-9EF1-DE57243E4CFC}"/>
                </a:ext>
              </a:extLst>
            </p:cNvPr>
            <p:cNvSpPr/>
            <p:nvPr/>
          </p:nvSpPr>
          <p:spPr>
            <a:xfrm rot="18000000">
              <a:off x="7989146" y="3358672"/>
              <a:ext cx="14103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Total grad</a:t>
              </a:r>
              <a:endParaRPr lang="ko-KR" altLang="en-US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9FA5FA-6094-4BBC-A364-1DB26566B492}"/>
              </a:ext>
            </a:extLst>
          </p:cNvPr>
          <p:cNvGrpSpPr/>
          <p:nvPr/>
        </p:nvGrpSpPr>
        <p:grpSpPr>
          <a:xfrm>
            <a:off x="7558311" y="4067565"/>
            <a:ext cx="4055626" cy="2495310"/>
            <a:chOff x="7558311" y="4067565"/>
            <a:chExt cx="4055626" cy="249531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85E40B5-7994-41F0-9A71-AAB59A1A3409}"/>
                </a:ext>
              </a:extLst>
            </p:cNvPr>
            <p:cNvSpPr/>
            <p:nvPr/>
          </p:nvSpPr>
          <p:spPr>
            <a:xfrm>
              <a:off x="7558311" y="6193543"/>
              <a:ext cx="40556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step scaled by learning rate</a:t>
              </a:r>
              <a:endParaRPr lang="ko-KR" altLang="en-US" b="1" dirty="0"/>
            </a:p>
          </p:txBody>
        </p:sp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BAC2EFF5-A7E4-41EC-ADC7-E70850F65E22}"/>
                </a:ext>
              </a:extLst>
            </p:cNvPr>
            <p:cNvSpPr/>
            <p:nvPr/>
          </p:nvSpPr>
          <p:spPr>
            <a:xfrm rot="10800000">
              <a:off x="9314722" y="4067565"/>
              <a:ext cx="304800" cy="2125977"/>
            </a:xfrm>
            <a:prstGeom prst="downArrow">
              <a:avLst>
                <a:gd name="adj1" fmla="val 50000"/>
                <a:gd name="adj2" fmla="val 10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0ED10C3D-970F-4282-9BFC-E6415112E5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67" y="4368739"/>
            <a:ext cx="2700438" cy="231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39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65C1-15E9-4DD5-A661-8C3EB90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– Gradient</a:t>
            </a:r>
            <a:r>
              <a:rPr lang="ko-KR" altLang="en-US" dirty="0"/>
              <a:t> </a:t>
            </a:r>
            <a:r>
              <a:rPr lang="en-US" altLang="ko-KR" dirty="0"/>
              <a:t>descent + momentum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Momentum: keep the gradient at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dirty="0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endParaRPr lang="en-US" altLang="ko-KR" dirty="0">
                  <a:solidFill>
                    <a:srgbClr val="292929"/>
                  </a:solidFill>
                  <a:latin typeface="charter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 is learning rate,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 is weight decay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dirty="0" smtClean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∈[0.8,0.9]</m:t>
                    </m:r>
                  </m:oMath>
                </a14:m>
                <a:r>
                  <a:rPr lang="en-US" altLang="ko-KR" dirty="0">
                    <a:solidFill>
                      <a:srgbClr val="292929"/>
                    </a:solidFill>
                    <a:latin typeface="charter"/>
                  </a:rPr>
                  <a:t> are okay</a:t>
                </a:r>
              </a:p>
              <a:p>
                <a:endParaRPr lang="en-US" altLang="ko-KR" dirty="0">
                  <a:solidFill>
                    <a:srgbClr val="292929"/>
                  </a:solidFill>
                  <a:latin typeface="charter"/>
                </a:endParaRPr>
              </a:p>
              <a:p>
                <a:r>
                  <a:rPr lang="en-US" altLang="ko-KR" dirty="0"/>
                  <a:t>Momentum simply moves faster (because of all the momentum it accumulates)</a:t>
                </a:r>
              </a:p>
              <a:p>
                <a:r>
                  <a:rPr lang="en-US" altLang="ko-KR" dirty="0"/>
                  <a:t>Momentum may have high change to escape local minima</a:t>
                </a:r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6D6E0F76-5DB8-4066-9D9B-EA21CED09328}"/>
              </a:ext>
            </a:extLst>
          </p:cNvPr>
          <p:cNvGrpSpPr/>
          <p:nvPr/>
        </p:nvGrpSpPr>
        <p:grpSpPr>
          <a:xfrm>
            <a:off x="8916738" y="1964686"/>
            <a:ext cx="2265657" cy="1726297"/>
            <a:chOff x="1399540" y="3352010"/>
            <a:chExt cx="2265657" cy="1726297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A702797-DDCE-4622-B903-F8E997A37BDF}"/>
                </a:ext>
              </a:extLst>
            </p:cNvPr>
            <p:cNvSpPr/>
            <p:nvPr/>
          </p:nvSpPr>
          <p:spPr>
            <a:xfrm>
              <a:off x="1399540" y="4859867"/>
              <a:ext cx="218440" cy="218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59326A95-5BA0-40CB-A6F1-867E7B456FB7}"/>
                </a:ext>
              </a:extLst>
            </p:cNvPr>
            <p:cNvCxnSpPr>
              <a:cxnSpLocks/>
              <a:stCxn id="5" idx="7"/>
            </p:cNvCxnSpPr>
            <p:nvPr/>
          </p:nvCxnSpPr>
          <p:spPr>
            <a:xfrm flipV="1">
              <a:off x="1585990" y="3352010"/>
              <a:ext cx="2079207" cy="153984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AD82B3F-821B-42CD-9BF8-CF6425E752B5}"/>
                </a:ext>
              </a:extLst>
            </p:cNvPr>
            <p:cNvCxnSpPr>
              <a:cxnSpLocks/>
            </p:cNvCxnSpPr>
            <p:nvPr/>
          </p:nvCxnSpPr>
          <p:spPr>
            <a:xfrm>
              <a:off x="1617980" y="4969087"/>
              <a:ext cx="158877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9EE1FB8C-0C49-43F9-9FD7-2FDD2CFE1A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2386" y="3352010"/>
              <a:ext cx="586964" cy="150268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FD121ED-B526-4621-857E-977CA8BAC1CC}"/>
              </a:ext>
            </a:extLst>
          </p:cNvPr>
          <p:cNvGrpSpPr/>
          <p:nvPr/>
        </p:nvGrpSpPr>
        <p:grpSpPr>
          <a:xfrm>
            <a:off x="9025958" y="3825920"/>
            <a:ext cx="1588770" cy="705814"/>
            <a:chOff x="8845484" y="4151847"/>
            <a:chExt cx="1588770" cy="70581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1F799CD-02D6-4FF1-9E9D-BA9C56FB1458}"/>
                </a:ext>
              </a:extLst>
            </p:cNvPr>
            <p:cNvSpPr/>
            <p:nvPr/>
          </p:nvSpPr>
          <p:spPr>
            <a:xfrm>
              <a:off x="8934715" y="4488329"/>
              <a:ext cx="14103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grad at t</a:t>
              </a:r>
            </a:p>
          </p:txBody>
        </p:sp>
        <p:sp>
          <p:nvSpPr>
            <p:cNvPr id="18" name="왼쪽 중괄호 17">
              <a:extLst>
                <a:ext uri="{FF2B5EF4-FFF2-40B4-BE49-F238E27FC236}">
                  <a16:creationId xmlns:a16="http://schemas.microsoft.com/office/drawing/2014/main" id="{FB02B1BB-0E7E-4BB3-9864-F5FEB32DB526}"/>
                </a:ext>
              </a:extLst>
            </p:cNvPr>
            <p:cNvSpPr/>
            <p:nvPr/>
          </p:nvSpPr>
          <p:spPr>
            <a:xfrm rot="16200000">
              <a:off x="9533627" y="3463704"/>
              <a:ext cx="212484" cy="1588770"/>
            </a:xfrm>
            <a:prstGeom prst="lef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D31514-5245-4620-B1EC-129140D67144}"/>
              </a:ext>
            </a:extLst>
          </p:cNvPr>
          <p:cNvGrpSpPr/>
          <p:nvPr/>
        </p:nvGrpSpPr>
        <p:grpSpPr>
          <a:xfrm>
            <a:off x="8351295" y="1682556"/>
            <a:ext cx="858134" cy="1746444"/>
            <a:chOff x="8170821" y="2008483"/>
            <a:chExt cx="858134" cy="174644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173C7AA-3C83-40AF-8727-230765DB1E76}"/>
                </a:ext>
              </a:extLst>
            </p:cNvPr>
            <p:cNvSpPr/>
            <p:nvPr/>
          </p:nvSpPr>
          <p:spPr>
            <a:xfrm rot="17569886">
              <a:off x="7716560" y="2462744"/>
              <a:ext cx="155485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grad at t-1</a:t>
              </a:r>
            </a:p>
            <a:p>
              <a:pPr algn="ctr"/>
              <a:r>
                <a:rPr lang="en-US" altLang="ko-KR" b="1" dirty="0"/>
                <a:t>(Momentum)</a:t>
              </a:r>
              <a:endParaRPr lang="ko-KR" altLang="en-US" b="1" dirty="0"/>
            </a:p>
          </p:txBody>
        </p:sp>
        <p:sp>
          <p:nvSpPr>
            <p:cNvPr id="25" name="왼쪽 중괄호 24">
              <a:extLst>
                <a:ext uri="{FF2B5EF4-FFF2-40B4-BE49-F238E27FC236}">
                  <a16:creationId xmlns:a16="http://schemas.microsoft.com/office/drawing/2014/main" id="{5E3E714A-77BB-4A96-B160-29994B001E7C}"/>
                </a:ext>
              </a:extLst>
            </p:cNvPr>
            <p:cNvSpPr/>
            <p:nvPr/>
          </p:nvSpPr>
          <p:spPr>
            <a:xfrm rot="1261205">
              <a:off x="8816471" y="2232021"/>
              <a:ext cx="212484" cy="1522906"/>
            </a:xfrm>
            <a:prstGeom prst="lef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C1F9550-E166-4D76-B6FC-E0B566689E8A}"/>
              </a:ext>
            </a:extLst>
          </p:cNvPr>
          <p:cNvGrpSpPr/>
          <p:nvPr/>
        </p:nvGrpSpPr>
        <p:grpSpPr>
          <a:xfrm>
            <a:off x="9072250" y="2800695"/>
            <a:ext cx="2957324" cy="416764"/>
            <a:chOff x="8891776" y="3126622"/>
            <a:chExt cx="2957324" cy="416764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BF6EBE7-FFD6-4CF6-834D-2C35798E4B1A}"/>
                </a:ext>
              </a:extLst>
            </p:cNvPr>
            <p:cNvSpPr/>
            <p:nvPr/>
          </p:nvSpPr>
          <p:spPr>
            <a:xfrm>
              <a:off x="9991493" y="3174054"/>
              <a:ext cx="18576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Actual move</a:t>
              </a:r>
            </a:p>
          </p:txBody>
        </p:sp>
        <p:sp>
          <p:nvSpPr>
            <p:cNvPr id="30" name="왼쪽 중괄호 29">
              <a:extLst>
                <a:ext uri="{FF2B5EF4-FFF2-40B4-BE49-F238E27FC236}">
                  <a16:creationId xmlns:a16="http://schemas.microsoft.com/office/drawing/2014/main" id="{752C0C15-5DC8-4618-9F04-A9943671923E}"/>
                </a:ext>
              </a:extLst>
            </p:cNvPr>
            <p:cNvSpPr/>
            <p:nvPr/>
          </p:nvSpPr>
          <p:spPr>
            <a:xfrm rot="13941579">
              <a:off x="9980529" y="2037869"/>
              <a:ext cx="212484" cy="2389990"/>
            </a:xfrm>
            <a:prstGeom prst="leftBrac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2658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65C1-15E9-4DD5-A661-8C3EB90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– Gradient</a:t>
            </a:r>
            <a:r>
              <a:rPr lang="ko-KR" altLang="en-US" dirty="0"/>
              <a:t> </a:t>
            </a:r>
            <a:r>
              <a:rPr lang="en-US" altLang="ko-KR" dirty="0"/>
              <a:t>descent </a:t>
            </a:r>
            <a:r>
              <a:rPr lang="en-US" altLang="ko-KR"/>
              <a:t>+ momentum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Momentum: keep the gradient at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dirty="0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25C0312D-15FA-4D7E-9F62-E54105F7D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73" y="2416400"/>
            <a:ext cx="94190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00AF370-4222-4189-A500-83FEF699C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344" y="908608"/>
            <a:ext cx="2021506" cy="144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4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65C1-15E9-4DD5-A661-8C3EB90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– </a:t>
            </a:r>
            <a:r>
              <a:rPr lang="en-US" altLang="ko-KR" dirty="0" err="1"/>
              <a:t>Adagrad</a:t>
            </a:r>
            <a:r>
              <a:rPr lang="en-US" altLang="ko-KR" dirty="0"/>
              <a:t> (</a:t>
            </a:r>
            <a:r>
              <a:rPr lang="en-US" altLang="ko-KR" b="1" dirty="0"/>
              <a:t>Ada</a:t>
            </a:r>
            <a:r>
              <a:rPr lang="en-US" altLang="ko-KR" dirty="0"/>
              <a:t>ptive </a:t>
            </a:r>
            <a:r>
              <a:rPr lang="en-US" altLang="ko-KR" b="1" dirty="0"/>
              <a:t>Grad</a:t>
            </a:r>
            <a:r>
              <a:rPr lang="en-US" altLang="ko-KR" dirty="0"/>
              <a:t>ient algorithm)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en-US" altLang="ko-KR" dirty="0">
                    <a:solidFill>
                      <a:srgbClr val="292929"/>
                    </a:solidFill>
                    <a:latin typeface="charter"/>
                  </a:rPr>
                  <a:t>keeps track of the sum of gradient squared and uses that to adapt the gradient in different directions.</a:t>
                </a:r>
              </a:p>
              <a:p>
                <a:pPr algn="l"/>
                <a:r>
                  <a:rPr lang="en-US" altLang="ko-KR" dirty="0">
                    <a:solidFill>
                      <a:srgbClr val="292929"/>
                    </a:solidFill>
                    <a:latin typeface="charter"/>
                  </a:rPr>
                  <a:t>idea: the more you have updated a feature already, the less you will update it in the future</a:t>
                </a:r>
              </a:p>
              <a:p>
                <a:pPr algn="l"/>
                <a:r>
                  <a:rPr lang="en-US" altLang="ko-KR" dirty="0">
                    <a:solidFill>
                      <a:srgbClr val="292929"/>
                    </a:solidFill>
                    <a:latin typeface="charter"/>
                  </a:rPr>
                  <a:t>It</a:t>
                </a:r>
                <a:r>
                  <a:rPr lang="ko-KR" altLang="en-US" dirty="0">
                    <a:solidFill>
                      <a:srgbClr val="292929"/>
                    </a:solidFill>
                    <a:latin typeface="charter"/>
                  </a:rPr>
                  <a:t> </a:t>
                </a:r>
                <a:r>
                  <a:rPr lang="en-US" altLang="ko-KR" dirty="0">
                    <a:solidFill>
                      <a:srgbClr val="292929"/>
                    </a:solidFill>
                    <a:latin typeface="charter"/>
                  </a:rPr>
                  <a:t>escape a saddle point much better</a:t>
                </a:r>
              </a:p>
              <a:p>
                <a:pPr algn="l"/>
                <a:endParaRPr lang="en-US" altLang="ko-KR" b="0" i="1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pPr lvl="1"/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sum_of_gradient_squared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= 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previous_sum_of_gradient_squared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+ gradient²</a:t>
                </a:r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pPr lvl="1"/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delta = -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learning_rate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* gradient</a:t>
                </a:r>
                <a:r>
                  <a:rPr lang="en-US" altLang="ko-KR" b="1" i="1" dirty="0">
                    <a:solidFill>
                      <a:srgbClr val="292929"/>
                    </a:solidFill>
                    <a:effectLst/>
                    <a:latin typeface="charter"/>
                  </a:rPr>
                  <a:t> / sqrt(</a:t>
                </a:r>
                <a:r>
                  <a:rPr lang="en-US" altLang="ko-KR" b="1" i="1" dirty="0" err="1">
                    <a:solidFill>
                      <a:srgbClr val="292929"/>
                    </a:solidFill>
                    <a:effectLst/>
                    <a:latin typeface="charter"/>
                  </a:rPr>
                  <a:t>sum_of_gradient_squared</a:t>
                </a:r>
                <a:r>
                  <a:rPr lang="en-US" altLang="ko-KR" b="1" i="1" dirty="0">
                    <a:solidFill>
                      <a:srgbClr val="292929"/>
                    </a:solidFill>
                    <a:effectLst/>
                    <a:latin typeface="charter"/>
                  </a:rPr>
                  <a:t>)</a:t>
                </a:r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pPr lvl="1"/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theta += delta</a:t>
                </a:r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29292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29292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b="0" i="1" dirty="0">
                  <a:solidFill>
                    <a:srgbClr val="292929"/>
                  </a:solidFill>
                  <a:effectLst/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rad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b="1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 b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9866B918-8C7C-4F43-84F2-F6BD57CF9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265" y="4544165"/>
            <a:ext cx="3285979" cy="211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958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65C1-15E9-4DD5-A661-8C3EB90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– </a:t>
            </a:r>
            <a:r>
              <a:rPr lang="en-US" altLang="ko-KR" dirty="0" err="1"/>
              <a:t>Adagrad</a:t>
            </a:r>
            <a:r>
              <a:rPr lang="en-US" altLang="ko-KR" dirty="0"/>
              <a:t> (</a:t>
            </a:r>
            <a:r>
              <a:rPr lang="en-US" altLang="ko-KR" b="1" dirty="0"/>
              <a:t>Ada</a:t>
            </a:r>
            <a:r>
              <a:rPr lang="en-US" altLang="ko-KR" dirty="0"/>
              <a:t>ptive </a:t>
            </a:r>
            <a:r>
              <a:rPr lang="en-US" altLang="ko-KR" b="1" dirty="0"/>
              <a:t>Grad</a:t>
            </a:r>
            <a:r>
              <a:rPr lang="en-US" altLang="ko-KR" dirty="0"/>
              <a:t>ient algorithm)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/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sum_of_gradient_squared = 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previous_sum_of_gradient_squared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+ gradient²</a:t>
                </a:r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pPr algn="l"/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delta = -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learning_rate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* gradient</a:t>
                </a:r>
                <a:r>
                  <a:rPr lang="en-US" altLang="ko-KR" b="1" i="1" dirty="0">
                    <a:solidFill>
                      <a:srgbClr val="292929"/>
                    </a:solidFill>
                    <a:effectLst/>
                    <a:latin typeface="charter"/>
                  </a:rPr>
                  <a:t> / sqrt(</a:t>
                </a:r>
                <a:r>
                  <a:rPr lang="en-US" altLang="ko-KR" b="1" i="1" dirty="0" err="1">
                    <a:solidFill>
                      <a:srgbClr val="292929"/>
                    </a:solidFill>
                    <a:effectLst/>
                    <a:latin typeface="charter"/>
                  </a:rPr>
                  <a:t>sum_of_gradient_squared</a:t>
                </a:r>
                <a:r>
                  <a:rPr lang="en-US" altLang="ko-KR" b="1" i="1" dirty="0">
                    <a:solidFill>
                      <a:srgbClr val="292929"/>
                    </a:solidFill>
                    <a:effectLst/>
                    <a:latin typeface="charter"/>
                  </a:rPr>
                  <a:t>)</a:t>
                </a:r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pPr algn="l"/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theta += delta</a:t>
                </a:r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29292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29292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b="0" i="1" dirty="0">
                  <a:solidFill>
                    <a:srgbClr val="292929"/>
                  </a:solidFill>
                  <a:effectLst/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rad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b="1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938E728A-AB31-4A81-8B00-F7A2F5EEF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11" y="1520388"/>
            <a:ext cx="10408829" cy="49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2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65C1-15E9-4DD5-A661-8C3EB90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– RMSprop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RMSProp (for </a:t>
                </a:r>
                <a:r>
                  <a:rPr lang="en-US" altLang="ko-KR" b="1" i="0" dirty="0">
                    <a:solidFill>
                      <a:srgbClr val="292929"/>
                    </a:solidFill>
                    <a:effectLst/>
                    <a:latin typeface="charter"/>
                  </a:rPr>
                  <a:t>R</a:t>
                </a:r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oot </a:t>
                </a:r>
                <a:r>
                  <a:rPr lang="en-US" altLang="ko-KR" b="1" i="0" dirty="0">
                    <a:solidFill>
                      <a:srgbClr val="292929"/>
                    </a:solidFill>
                    <a:effectLst/>
                    <a:latin typeface="charter"/>
                  </a:rPr>
                  <a:t>M</a:t>
                </a:r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ean </a:t>
                </a:r>
                <a:r>
                  <a:rPr lang="en-US" altLang="ko-KR" b="1" i="0" dirty="0">
                    <a:solidFill>
                      <a:srgbClr val="292929"/>
                    </a:solidFill>
                    <a:effectLst/>
                    <a:latin typeface="charter"/>
                  </a:rPr>
                  <a:t>S</a:t>
                </a:r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quare </a:t>
                </a:r>
                <a:r>
                  <a:rPr lang="en-US" altLang="ko-KR" b="1" i="0" dirty="0">
                    <a:solidFill>
                      <a:srgbClr val="292929"/>
                    </a:solidFill>
                    <a:effectLst/>
                    <a:latin typeface="charter"/>
                  </a:rPr>
                  <a:t>Prop</a:t>
                </a:r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agation)</a:t>
                </a:r>
              </a:p>
              <a:p>
                <a:endParaRPr lang="en-US" altLang="ko-KR" dirty="0">
                  <a:solidFill>
                    <a:srgbClr val="292929"/>
                  </a:solidFill>
                  <a:latin typeface="charter"/>
                </a:endParaRPr>
              </a:p>
              <a:p>
                <a:r>
                  <a:rPr lang="en-US" altLang="ko-KR" dirty="0">
                    <a:solidFill>
                      <a:srgbClr val="292929"/>
                    </a:solidFill>
                    <a:latin typeface="charter"/>
                  </a:rPr>
                  <a:t>Problem of </a:t>
                </a:r>
                <a:r>
                  <a:rPr lang="en-US" altLang="ko-KR" dirty="0" err="1">
                    <a:solidFill>
                      <a:srgbClr val="292929"/>
                    </a:solidFill>
                    <a:latin typeface="charter"/>
                  </a:rPr>
                  <a:t>AdaGrad</a:t>
                </a:r>
                <a:r>
                  <a:rPr lang="en-US" altLang="ko-KR" dirty="0">
                    <a:solidFill>
                      <a:srgbClr val="292929"/>
                    </a:solidFill>
                    <a:latin typeface="charter"/>
                  </a:rPr>
                  <a:t>: incredibly slow since 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sum of gradient squared</a:t>
                </a:r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 only grows and never shrinks</a:t>
                </a:r>
              </a:p>
              <a:p>
                <a:r>
                  <a:rPr lang="en-US" altLang="ko-KR" dirty="0">
                    <a:solidFill>
                      <a:srgbClr val="292929"/>
                    </a:solidFill>
                    <a:latin typeface="charter"/>
                  </a:rPr>
                  <a:t>fix this issue with decaying factor</a:t>
                </a:r>
              </a:p>
              <a:p>
                <a:endParaRPr lang="en-US" altLang="ko-KR" dirty="0">
                  <a:solidFill>
                    <a:srgbClr val="292929"/>
                  </a:solidFill>
                  <a:latin typeface="charter"/>
                </a:endParaRPr>
              </a:p>
              <a:p>
                <a:pPr lvl="1"/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sum_of_gradient_squared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= 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previous_sum_of_gradient_squared</a:t>
                </a:r>
                <a:r>
                  <a:rPr lang="en-US" altLang="ko-KR" b="1" i="1" dirty="0">
                    <a:solidFill>
                      <a:srgbClr val="292929"/>
                    </a:solidFill>
                    <a:effectLst/>
                    <a:latin typeface="charter"/>
                  </a:rPr>
                  <a:t> * </a:t>
                </a:r>
                <a:r>
                  <a:rPr lang="en-US" altLang="ko-KR" b="1" i="1" dirty="0" err="1">
                    <a:solidFill>
                      <a:srgbClr val="292929"/>
                    </a:solidFill>
                    <a:effectLst/>
                    <a:latin typeface="charter"/>
                  </a:rPr>
                  <a:t>decay_rate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+ gradient² </a:t>
                </a:r>
                <a:r>
                  <a:rPr lang="en-US" altLang="ko-KR" b="1" i="1" dirty="0">
                    <a:solidFill>
                      <a:srgbClr val="292929"/>
                    </a:solidFill>
                    <a:effectLst/>
                    <a:latin typeface="charter"/>
                  </a:rPr>
                  <a:t>* (1- </a:t>
                </a:r>
                <a:r>
                  <a:rPr lang="en-US" altLang="ko-KR" b="1" i="1" dirty="0" err="1">
                    <a:solidFill>
                      <a:srgbClr val="292929"/>
                    </a:solidFill>
                    <a:effectLst/>
                    <a:latin typeface="charter"/>
                  </a:rPr>
                  <a:t>decay_rate</a:t>
                </a:r>
                <a:r>
                  <a:rPr lang="en-US" altLang="ko-KR" b="1" i="1" dirty="0">
                    <a:solidFill>
                      <a:srgbClr val="292929"/>
                    </a:solidFill>
                    <a:effectLst/>
                    <a:latin typeface="charter"/>
                  </a:rPr>
                  <a:t>)</a:t>
                </a:r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pPr lvl="1"/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delta = -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learning_rate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* gradient / sqrt(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sum_of_gradient_squared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)</a:t>
                </a:r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pPr lvl="1"/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theta += delta</a:t>
                </a:r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endParaRPr lang="en-US" altLang="ko-KR" dirty="0">
                  <a:solidFill>
                    <a:srgbClr val="292929"/>
                  </a:solidFill>
                  <a:latin typeface="charter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29292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29292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b="0" i="1" dirty="0">
                  <a:solidFill>
                    <a:srgbClr val="292929"/>
                  </a:solidFill>
                  <a:effectLst/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rad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b="1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ko-KR" altLang="en-US" dirty="0">
                  <a:solidFill>
                    <a:srgbClr val="292929"/>
                  </a:solidFill>
                  <a:latin typeface="charter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522" t="-18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2347E2D4-23AF-4C41-BCD6-D559D796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095" y="4567617"/>
            <a:ext cx="3156824" cy="198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76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97C50-433B-438B-AF6A-47E8F8BF5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Loss (or cost) function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173757-AA95-4B99-9188-2F3B2B057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916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65C1-15E9-4DD5-A661-8C3EB90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– Adam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899" y="1825624"/>
                <a:ext cx="13425345" cy="4914653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Adam (short for </a:t>
                </a:r>
                <a:r>
                  <a:rPr lang="en-US" altLang="ko-KR" b="1" i="0" dirty="0">
                    <a:solidFill>
                      <a:srgbClr val="292929"/>
                    </a:solidFill>
                    <a:effectLst/>
                    <a:latin typeface="charter"/>
                  </a:rPr>
                  <a:t>Ada</a:t>
                </a:r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ptive </a:t>
                </a:r>
                <a:r>
                  <a:rPr lang="en-US" altLang="ko-KR" b="1" i="0" dirty="0">
                    <a:solidFill>
                      <a:srgbClr val="292929"/>
                    </a:solidFill>
                    <a:effectLst/>
                    <a:latin typeface="charter"/>
                  </a:rPr>
                  <a:t>M</a:t>
                </a:r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oment Estimation)</a:t>
                </a:r>
              </a:p>
              <a:p>
                <a:r>
                  <a:rPr lang="en-US" altLang="ko-KR" dirty="0"/>
                  <a:t>Takes good thing of Momentum and </a:t>
                </a:r>
                <a:r>
                  <a:rPr lang="en-US" altLang="ko-KR" dirty="0" err="1"/>
                  <a:t>RMSProp</a:t>
                </a:r>
                <a:endParaRPr lang="en-US" altLang="ko-KR" dirty="0"/>
              </a:p>
              <a:p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Commonly the go-to choice of deep learning problems</a:t>
                </a:r>
              </a:p>
              <a:p>
                <a:endParaRPr lang="en-US" altLang="ko-KR" dirty="0">
                  <a:solidFill>
                    <a:srgbClr val="292929"/>
                  </a:solidFill>
                  <a:latin typeface="charter"/>
                </a:endParaRPr>
              </a:p>
              <a:p>
                <a:pPr lvl="1"/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sum_of_gradient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= 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previous_sum_of_gradient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* beta1 + gradient * (1 - beta1) </a:t>
                </a:r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[Momentum]</a:t>
                </a:r>
              </a:p>
              <a:p>
                <a:pPr lvl="1"/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sum_of_gradient_squared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= 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previous_sum_of_gradient_squared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* beta2 + gradient² * (1- beta2) </a:t>
                </a:r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[</a:t>
                </a:r>
                <a:r>
                  <a:rPr lang="en-US" altLang="ko-KR" b="0" i="0" dirty="0" err="1">
                    <a:solidFill>
                      <a:srgbClr val="292929"/>
                    </a:solidFill>
                    <a:effectLst/>
                    <a:latin typeface="charter"/>
                  </a:rPr>
                  <a:t>RMSProp</a:t>
                </a:r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]</a:t>
                </a:r>
              </a:p>
              <a:p>
                <a:pPr lvl="1"/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delta = -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learning_rate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* 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sum_of_gradient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 / sqrt(</a:t>
                </a:r>
                <a:r>
                  <a:rPr lang="en-US" altLang="ko-KR" b="0" i="1" dirty="0" err="1">
                    <a:solidFill>
                      <a:srgbClr val="292929"/>
                    </a:solidFill>
                    <a:effectLst/>
                    <a:latin typeface="charter"/>
                  </a:rPr>
                  <a:t>sum_of_gradient_squared</a:t>
                </a:r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)</a:t>
                </a:r>
                <a:endParaRPr lang="en-US" altLang="ko-KR" b="0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pPr lvl="1"/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harter"/>
                  </a:rPr>
                  <a:t>theta += delta</a:t>
                </a:r>
              </a:p>
              <a:p>
                <a:pPr lvl="1"/>
                <a:endParaRPr lang="en-US" altLang="ko-KR" i="1" dirty="0">
                  <a:solidFill>
                    <a:srgbClr val="292929"/>
                  </a:solidFill>
                  <a:latin typeface="charter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i="1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dirty="0">
                        <a:solidFill>
                          <a:srgbClr val="292929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 )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 dirty="0" smtClean="0">
                            <a:solidFill>
                              <a:srgbClr val="292929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b="0" i="0" dirty="0">
                    <a:solidFill>
                      <a:srgbClr val="292929"/>
                    </a:solidFill>
                    <a:effectLst/>
                    <a:latin typeface="charter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b="0" i="1" smtClean="0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29292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b="0" i="1" smtClean="0">
                                    <a:solidFill>
                                      <a:srgbClr val="292929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292929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solidFill>
                                      <a:srgbClr val="29292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 smtClean="0">
                                    <a:solidFill>
                                      <a:srgbClr val="292929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92929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292929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∇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b="0" i="1" dirty="0">
                    <a:solidFill>
                      <a:srgbClr val="292929"/>
                    </a:solidFill>
                    <a:effectLst/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dirty="0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dirty="0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ko-KR" b="0" i="1" dirty="0">
                  <a:solidFill>
                    <a:srgbClr val="292929"/>
                  </a:solidFill>
                  <a:effectLst/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9292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92929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ad>
                          <m:radPr>
                            <m:degHide m:val="on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rad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altLang="ko-KR" b="1" i="0" dirty="0">
                  <a:solidFill>
                    <a:srgbClr val="292929"/>
                  </a:solidFill>
                  <a:effectLst/>
                  <a:latin typeface="charter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>
                  <a:solidFill>
                    <a:srgbClr val="292929"/>
                  </a:solidFill>
                  <a:latin typeface="charter"/>
                </a:endParaRPr>
              </a:p>
              <a:p>
                <a:pPr lvl="1"/>
                <a:endParaRPr lang="en-US" altLang="ko-KR" dirty="0">
                  <a:solidFill>
                    <a:srgbClr val="292929"/>
                  </a:solidFill>
                  <a:latin typeface="charter"/>
                </a:endParaRP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F0DB6D-DDD5-45EF-B472-11895ACBA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899" y="1825624"/>
                <a:ext cx="13425345" cy="4914653"/>
              </a:xfrm>
              <a:blipFill>
                <a:blip r:embed="rId2"/>
                <a:stretch>
                  <a:fillRect l="-409" t="-1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899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A65C1-15E9-4DD5-A661-8C3EB908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– Adam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F70E7ED-F2F3-49BC-A7B0-B5DE81E0BB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49" y="1506026"/>
            <a:ext cx="7683502" cy="49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8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139AF-5BF0-4B13-BE03-659F0CBC3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 visualization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EF192-832F-42A8-B1E3-17A522C30F6F}"/>
              </a:ext>
            </a:extLst>
          </p:cNvPr>
          <p:cNvSpPr txBox="1"/>
          <p:nvPr/>
        </p:nvSpPr>
        <p:spPr>
          <a:xfrm>
            <a:off x="444500" y="6111786"/>
            <a:ext cx="11303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GitHub - </a:t>
            </a:r>
            <a:r>
              <a:rPr lang="en-US" altLang="ko-KR" dirty="0" err="1">
                <a:hlinkClick r:id="rId2"/>
              </a:rPr>
              <a:t>lilipads</a:t>
            </a:r>
            <a:r>
              <a:rPr lang="en-US" altLang="ko-KR" dirty="0">
                <a:hlinkClick r:id="rId2"/>
              </a:rPr>
              <a:t>/</a:t>
            </a:r>
            <a:r>
              <a:rPr lang="en-US" altLang="ko-KR" dirty="0" err="1">
                <a:hlinkClick r:id="rId2"/>
              </a:rPr>
              <a:t>gradient_descent_viz</a:t>
            </a:r>
            <a:r>
              <a:rPr lang="en-US" altLang="ko-KR" dirty="0">
                <a:hlinkClick r:id="rId2"/>
              </a:rPr>
              <a:t>: interactive visualization of 5 popular gradient descent methods with step-by-step illustration and hyperparameter tuning UI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925E4-6C31-4F2B-B900-0884A4DF92A2}"/>
              </a:ext>
            </a:extLst>
          </p:cNvPr>
          <p:cNvSpPr txBox="1"/>
          <p:nvPr/>
        </p:nvSpPr>
        <p:spPr>
          <a:xfrm>
            <a:off x="6631749" y="2470076"/>
            <a:ext cx="50212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b="0" i="0" dirty="0">
                <a:solidFill>
                  <a:srgbClr val="757575"/>
                </a:solidFill>
                <a:effectLst/>
                <a:latin typeface="sohne"/>
              </a:rPr>
              <a:t>Animation of 5 gradient descent methods on a surface: </a:t>
            </a:r>
          </a:p>
          <a:p>
            <a:pPr algn="just"/>
            <a:r>
              <a:rPr lang="en-US" altLang="ko-KR" dirty="0">
                <a:solidFill>
                  <a:schemeClr val="accent5"/>
                </a:solidFill>
                <a:latin typeface="sohne"/>
              </a:rPr>
              <a:t>	</a:t>
            </a:r>
            <a:r>
              <a:rPr lang="en-US" altLang="ko-KR" b="0" i="0" dirty="0">
                <a:solidFill>
                  <a:schemeClr val="accent5"/>
                </a:solidFill>
                <a:effectLst/>
                <a:latin typeface="sohne"/>
              </a:rPr>
              <a:t>gradient descent (cyan), </a:t>
            </a:r>
            <a:endParaRPr lang="en-US" altLang="ko-KR" dirty="0">
              <a:solidFill>
                <a:schemeClr val="accent5"/>
              </a:solidFill>
              <a:latin typeface="sohne"/>
            </a:endParaRPr>
          </a:p>
          <a:p>
            <a:pPr algn="just"/>
            <a:r>
              <a:rPr lang="en-US" altLang="ko-KR" b="0" i="0" dirty="0">
                <a:solidFill>
                  <a:srgbClr val="FF0000"/>
                </a:solidFill>
                <a:effectLst/>
                <a:latin typeface="sohne"/>
              </a:rPr>
              <a:t>	momentum (magenta)</a:t>
            </a:r>
          </a:p>
          <a:p>
            <a:pPr algn="just"/>
            <a:r>
              <a:rPr lang="en-US" altLang="ko-KR" dirty="0">
                <a:solidFill>
                  <a:srgbClr val="757575"/>
                </a:solidFill>
                <a:latin typeface="sohne"/>
              </a:rPr>
              <a:t>	</a:t>
            </a:r>
            <a:r>
              <a:rPr lang="en-US" altLang="ko-KR" b="0" i="0" dirty="0" err="1">
                <a:solidFill>
                  <a:srgbClr val="757575"/>
                </a:solidFill>
                <a:effectLst/>
                <a:latin typeface="sohne"/>
              </a:rPr>
              <a:t>AdaGrad</a:t>
            </a:r>
            <a:r>
              <a:rPr lang="en-US" altLang="ko-KR" b="0" i="0" dirty="0">
                <a:solidFill>
                  <a:srgbClr val="757575"/>
                </a:solidFill>
                <a:effectLst/>
                <a:latin typeface="sohne"/>
              </a:rPr>
              <a:t> (white)</a:t>
            </a:r>
          </a:p>
          <a:p>
            <a:pPr algn="just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sohne"/>
              </a:rPr>
              <a:t>	</a:t>
            </a:r>
            <a:r>
              <a:rPr lang="en-US" altLang="ko-KR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sohne"/>
              </a:rPr>
              <a:t>RMSProp</a:t>
            </a:r>
            <a:r>
              <a:rPr lang="en-US" altLang="ko-KR" b="0" i="0" dirty="0">
                <a:solidFill>
                  <a:schemeClr val="accent6">
                    <a:lumMod val="75000"/>
                  </a:schemeClr>
                </a:solidFill>
                <a:effectLst/>
                <a:latin typeface="sohne"/>
              </a:rPr>
              <a:t> (green)</a:t>
            </a:r>
          </a:p>
          <a:p>
            <a:pPr algn="just"/>
            <a:r>
              <a:rPr lang="en-US" altLang="ko-KR" dirty="0">
                <a:solidFill>
                  <a:srgbClr val="0070C0"/>
                </a:solidFill>
                <a:latin typeface="sohne"/>
              </a:rPr>
              <a:t>	</a:t>
            </a:r>
            <a:r>
              <a:rPr lang="en-US" altLang="ko-KR" b="0" i="0" dirty="0">
                <a:solidFill>
                  <a:srgbClr val="0070C0"/>
                </a:solidFill>
                <a:effectLst/>
                <a:latin typeface="sohne"/>
              </a:rPr>
              <a:t>Adam (blue). </a:t>
            </a:r>
          </a:p>
          <a:p>
            <a:pPr algn="just"/>
            <a:endParaRPr lang="en-US" altLang="ko-KR" dirty="0">
              <a:solidFill>
                <a:srgbClr val="757575"/>
              </a:solidFill>
              <a:latin typeface="sohne"/>
            </a:endParaRPr>
          </a:p>
          <a:p>
            <a:pPr algn="just"/>
            <a:r>
              <a:rPr lang="en-US" altLang="ko-KR" b="0" i="0" dirty="0">
                <a:solidFill>
                  <a:srgbClr val="757575"/>
                </a:solidFill>
                <a:effectLst/>
                <a:latin typeface="sohne"/>
              </a:rPr>
              <a:t>Left well is the global minimum; </a:t>
            </a:r>
          </a:p>
          <a:p>
            <a:pPr algn="just"/>
            <a:r>
              <a:rPr lang="en-US" altLang="ko-KR" b="0" i="0" dirty="0">
                <a:solidFill>
                  <a:srgbClr val="757575"/>
                </a:solidFill>
                <a:effectLst/>
                <a:latin typeface="sohne"/>
              </a:rPr>
              <a:t>right well is a local minimum.</a:t>
            </a:r>
            <a:endParaRPr lang="ko-KR" alt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8FB893B-2841-420C-9D0B-99047EEF5B4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7" y="1508125"/>
            <a:ext cx="57061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82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67E4D-BEC8-43CE-B269-C3570D48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landscape</a:t>
            </a:r>
            <a:endParaRPr lang="ko-KR" altLang="en-US" dirty="0"/>
          </a:p>
        </p:txBody>
      </p:sp>
      <p:pic>
        <p:nvPicPr>
          <p:cNvPr id="4" name="Picture 2" descr="Screen-Shot-2018-02-26-at-10.50.53-PM">
            <a:extLst>
              <a:ext uri="{FF2B5EF4-FFF2-40B4-BE49-F238E27FC236}">
                <a16:creationId xmlns:a16="http://schemas.microsoft.com/office/drawing/2014/main" id="{11BB2830-786B-439F-B902-9BF204500E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607" y="4170799"/>
            <a:ext cx="4961842" cy="24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5BBEFE3-5CD3-4D85-9E91-EF77BD9D2C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3"/>
              </a:rPr>
              <a:t>https://losslandscape.com/</a:t>
            </a:r>
            <a:endParaRPr lang="en-US" altLang="ko-KR" dirty="0"/>
          </a:p>
          <a:p>
            <a:r>
              <a:rPr lang="en-US" altLang="ko-KR" dirty="0">
                <a:latin typeface="Roboto" panose="02000000000000000000" pitchFamily="2" charset="0"/>
              </a:rPr>
              <a:t>A visual journey of exploration</a:t>
            </a:r>
          </a:p>
          <a:p>
            <a:r>
              <a:rPr lang="en-US" altLang="ko-KR" b="1" dirty="0">
                <a:latin typeface="Roboto" panose="02000000000000000000" pitchFamily="2" charset="0"/>
              </a:rPr>
              <a:t>LL Explorer 1.1</a:t>
            </a:r>
            <a:r>
              <a:rPr lang="en-US" altLang="ko-KR" dirty="0">
                <a:latin typeface="Roboto" panose="02000000000000000000" pitchFamily="2" charset="0"/>
              </a:rPr>
              <a:t> is a tool to explore loss landscapes of deep learning optimization processes, </a:t>
            </a:r>
            <a:r>
              <a:rPr lang="en-US" altLang="ko-KR" b="1" dirty="0">
                <a:latin typeface="Roboto" panose="02000000000000000000" pitchFamily="2" charset="0"/>
              </a:rPr>
              <a:t>landscapes created with dimensionality reduction techniques and </a:t>
            </a:r>
            <a:r>
              <a:rPr lang="en-US" altLang="ko-KR" b="1" dirty="0">
                <a:latin typeface="Roboto" panose="02000000000000000000" pitchFamily="2" charset="0"/>
                <a:hlinkClick r:id="rId4"/>
              </a:rPr>
              <a:t>real </a:t>
            </a:r>
            <a:r>
              <a:rPr lang="en-US" altLang="ko-KR" b="1" dirty="0" err="1">
                <a:latin typeface="Roboto" panose="02000000000000000000" pitchFamily="2" charset="0"/>
                <a:hlinkClick r:id="rId4"/>
              </a:rPr>
              <a:t>data</a:t>
            </a:r>
            <a:r>
              <a:rPr lang="en-US" altLang="ko-KR" dirty="0" err="1">
                <a:latin typeface="Roboto" panose="02000000000000000000" pitchFamily="2" charset="0"/>
              </a:rPr>
              <a:t>.</a:t>
            </a:r>
            <a:r>
              <a:rPr lang="en-US" altLang="ko-KR" b="1" dirty="0" err="1">
                <a:latin typeface="Roboto" panose="02000000000000000000" pitchFamily="2" charset="0"/>
              </a:rPr>
              <a:t>Simulate</a:t>
            </a:r>
            <a:r>
              <a:rPr lang="en-US" altLang="ko-KR" b="1" dirty="0">
                <a:latin typeface="Roboto" panose="02000000000000000000" pitchFamily="2" charset="0"/>
              </a:rPr>
              <a:t> descent trajectories</a:t>
            </a:r>
            <a:r>
              <a:rPr lang="en-US" altLang="ko-KR" dirty="0">
                <a:latin typeface="Roboto" panose="02000000000000000000" pitchFamily="2" charset="0"/>
              </a:rPr>
              <a:t> down the gradients</a:t>
            </a:r>
          </a:p>
          <a:p>
            <a:r>
              <a:rPr lang="en-US" altLang="ko-KR" b="1" dirty="0">
                <a:latin typeface="Roboto" panose="02000000000000000000" pitchFamily="2" charset="0"/>
              </a:rPr>
              <a:t>Live tweaking of descent rate</a:t>
            </a:r>
            <a:r>
              <a:rPr lang="en-US" altLang="ko-KR" dirty="0">
                <a:latin typeface="Roboto" panose="02000000000000000000" pitchFamily="2" charset="0"/>
              </a:rPr>
              <a:t>, add stochasticity &amp; other settings</a:t>
            </a:r>
          </a:p>
          <a:p>
            <a:r>
              <a:rPr lang="en-US" altLang="ko-KR" b="1" dirty="0">
                <a:latin typeface="Roboto" panose="02000000000000000000" pitchFamily="2" charset="0"/>
              </a:rPr>
              <a:t>Draw trajectories</a:t>
            </a:r>
            <a:r>
              <a:rPr lang="en-US" altLang="ko-KR" dirty="0">
                <a:latin typeface="Roboto" panose="02000000000000000000" pitchFamily="2" charset="0"/>
              </a:rPr>
              <a:t> that stick to the landscapes</a:t>
            </a:r>
          </a:p>
          <a:p>
            <a:r>
              <a:rPr lang="en-US" altLang="ko-KR" b="1" dirty="0">
                <a:latin typeface="Roboto" panose="02000000000000000000" pitchFamily="2" charset="0"/>
              </a:rPr>
              <a:t>View gradient</a:t>
            </a:r>
            <a:r>
              <a:rPr lang="en-US" altLang="ko-KR" dirty="0">
                <a:latin typeface="Roboto" panose="02000000000000000000" pitchFamily="2" charset="0"/>
              </a:rPr>
              <a:t> direction/magnitude</a:t>
            </a:r>
          </a:p>
          <a:p>
            <a:r>
              <a:rPr lang="en-US" altLang="ko-KR" b="1" dirty="0">
                <a:latin typeface="Roboto" panose="02000000000000000000" pitchFamily="2" charset="0"/>
              </a:rPr>
              <a:t>Save snapshots</a:t>
            </a:r>
            <a:r>
              <a:rPr lang="en-US" altLang="ko-KR" dirty="0">
                <a:latin typeface="Roboto" panose="02000000000000000000" pitchFamily="2" charset="0"/>
              </a:rPr>
              <a:t> with a variety of styles</a:t>
            </a:r>
          </a:p>
          <a:p>
            <a:r>
              <a:rPr lang="en-US" altLang="ko-KR" b="1" dirty="0">
                <a:latin typeface="Roboto" panose="02000000000000000000" pitchFamily="2" charset="0"/>
              </a:rPr>
              <a:t>Access detailed information</a:t>
            </a:r>
            <a:r>
              <a:rPr lang="en-US" altLang="ko-KR" dirty="0">
                <a:latin typeface="Roboto" panose="02000000000000000000" pitchFamily="2" charset="0"/>
              </a:rPr>
              <a:t> about each surface</a:t>
            </a:r>
          </a:p>
          <a:p>
            <a:r>
              <a:rPr lang="en-US" altLang="ko-KR" dirty="0">
                <a:latin typeface="Roboto" panose="02000000000000000000" pitchFamily="2" charset="0"/>
              </a:rPr>
              <a:t>Works from </a:t>
            </a:r>
            <a:r>
              <a:rPr lang="en-US" altLang="ko-KR" b="1" dirty="0">
                <a:latin typeface="Roboto" panose="02000000000000000000" pitchFamily="2" charset="0"/>
              </a:rPr>
              <a:t>any device and no login is required</a:t>
            </a:r>
            <a:endParaRPr lang="en-US" altLang="ko-KR" dirty="0">
              <a:latin typeface="Roboto" panose="02000000000000000000" pitchFamily="2" charset="0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43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232DE-3B06-4304-AACE-EBF0D79C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+ </a:t>
            </a:r>
            <a:r>
              <a:rPr lang="en-US" altLang="ko-KR" dirty="0" err="1"/>
              <a:t>AdamW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0918B-438B-4FE0-BDF2-CA8E300B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https://pytorch.org/docs/stable/generated/torch.optim.AdamW.html#torch.optim.AdamW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[</a:t>
            </a:r>
            <a:r>
              <a:rPr lang="ko-KR" altLang="en-US" dirty="0">
                <a:hlinkClick r:id="rId3"/>
              </a:rPr>
              <a:t>논문 리뷰</a:t>
            </a:r>
            <a:r>
              <a:rPr lang="en-US" altLang="ko-KR" dirty="0">
                <a:hlinkClick r:id="rId3"/>
              </a:rPr>
              <a:t>] </a:t>
            </a:r>
            <a:r>
              <a:rPr lang="en-US" altLang="ko-KR" dirty="0" err="1">
                <a:hlinkClick r:id="rId3"/>
              </a:rPr>
              <a:t>AdamW</a:t>
            </a:r>
            <a:r>
              <a:rPr lang="ko-KR" altLang="en-US" dirty="0">
                <a:hlinkClick r:id="rId3"/>
              </a:rPr>
              <a:t>에 대해 알아보자</a:t>
            </a:r>
            <a:r>
              <a:rPr lang="en-US" altLang="ko-KR" dirty="0">
                <a:hlinkClick r:id="rId3"/>
              </a:rPr>
              <a:t>! Decoupled weight decay regularization </a:t>
            </a:r>
            <a:r>
              <a:rPr lang="ko-KR" altLang="en-US" dirty="0">
                <a:hlinkClick r:id="rId3"/>
              </a:rPr>
              <a:t>논문 리뷰</a:t>
            </a:r>
            <a:r>
              <a:rPr lang="en-US" altLang="ko-KR" dirty="0">
                <a:hlinkClick r:id="rId3"/>
              </a:rPr>
              <a:t>(1) - </a:t>
            </a:r>
            <a:r>
              <a:rPr lang="ko-KR" altLang="en-US" dirty="0">
                <a:hlinkClick r:id="rId3"/>
              </a:rPr>
              <a:t>재야의 숨은 초보 </a:t>
            </a:r>
            <a:r>
              <a:rPr lang="en-US" altLang="ko-KR" dirty="0">
                <a:hlinkClick r:id="rId3"/>
              </a:rPr>
              <a:t>(hiddenbeginner.github.io)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110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9F1E6-F3E8-438D-92EF-E3A481E12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functions in </a:t>
            </a:r>
            <a:r>
              <a:rPr lang="en-US" altLang="ko-KR" dirty="0" err="1"/>
              <a:t>PyTorch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F90C9-2370-4F6E-84F5-123602486DA1}"/>
              </a:ext>
            </a:extLst>
          </p:cNvPr>
          <p:cNvSpPr txBox="1"/>
          <p:nvPr/>
        </p:nvSpPr>
        <p:spPr>
          <a:xfrm>
            <a:off x="5066953" y="1770142"/>
            <a:ext cx="709129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nn.MarginRankingLoss</a:t>
            </a:r>
            <a:endParaRPr lang="ko-KR" altLang="en-US" dirty="0"/>
          </a:p>
          <a:p>
            <a:r>
              <a:rPr lang="ko-KR" altLang="en-US" dirty="0" err="1"/>
              <a:t>nn.HingeEmbeddingLoss</a:t>
            </a:r>
            <a:endParaRPr lang="ko-KR" altLang="en-US" dirty="0"/>
          </a:p>
          <a:p>
            <a:r>
              <a:rPr lang="ko-KR" altLang="en-US" dirty="0" err="1"/>
              <a:t>nn.MultiLabelMarginLoss</a:t>
            </a:r>
            <a:endParaRPr lang="ko-KR" altLang="en-US" dirty="0"/>
          </a:p>
          <a:p>
            <a:r>
              <a:rPr lang="ko-KR" altLang="en-US" dirty="0" err="1"/>
              <a:t>nn.HuberLoss</a:t>
            </a:r>
            <a:endParaRPr lang="ko-KR" altLang="en-US" dirty="0"/>
          </a:p>
          <a:p>
            <a:r>
              <a:rPr lang="ko-KR" altLang="en-US" dirty="0"/>
              <a:t>nn.SmoothL1Loss</a:t>
            </a:r>
          </a:p>
          <a:p>
            <a:r>
              <a:rPr lang="ko-KR" altLang="en-US" dirty="0" err="1"/>
              <a:t>nn.SoftMarginLoss</a:t>
            </a:r>
            <a:endParaRPr lang="ko-KR" altLang="en-US" dirty="0"/>
          </a:p>
          <a:p>
            <a:r>
              <a:rPr lang="ko-KR" altLang="en-US" dirty="0" err="1"/>
              <a:t>nn.MultiLabelSoftMarginLoss</a:t>
            </a:r>
            <a:endParaRPr lang="ko-KR" altLang="en-US" dirty="0"/>
          </a:p>
          <a:p>
            <a:r>
              <a:rPr lang="ko-KR" altLang="en-US" dirty="0" err="1"/>
              <a:t>nn.CosineEmbeddingLoss</a:t>
            </a:r>
            <a:endParaRPr lang="ko-KR" altLang="en-US" dirty="0"/>
          </a:p>
          <a:p>
            <a:r>
              <a:rPr lang="ko-KR" altLang="en-US" dirty="0" err="1"/>
              <a:t>nn.MultiMarginLoss</a:t>
            </a:r>
            <a:endParaRPr lang="ko-KR" altLang="en-US" dirty="0"/>
          </a:p>
          <a:p>
            <a:r>
              <a:rPr lang="ko-KR" altLang="en-US" dirty="0" err="1"/>
              <a:t>nn.TripletMarginLoss</a:t>
            </a:r>
            <a:endParaRPr lang="ko-KR" altLang="en-US" dirty="0"/>
          </a:p>
          <a:p>
            <a:r>
              <a:rPr lang="ko-KR" altLang="en-US" dirty="0" err="1"/>
              <a:t>nn.TripletMarginWithDistanceLoss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127DB-FDF9-471F-9E77-75DCE0868890}"/>
              </a:ext>
            </a:extLst>
          </p:cNvPr>
          <p:cNvSpPr txBox="1"/>
          <p:nvPr/>
        </p:nvSpPr>
        <p:spPr>
          <a:xfrm>
            <a:off x="920403" y="1859339"/>
            <a:ext cx="709129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nn.L1Loss</a:t>
            </a:r>
          </a:p>
          <a:p>
            <a:r>
              <a:rPr lang="ko-KR" altLang="en-US" dirty="0" err="1"/>
              <a:t>nn.MSELoss</a:t>
            </a:r>
            <a:endParaRPr lang="ko-KR" altLang="en-US" dirty="0"/>
          </a:p>
          <a:p>
            <a:r>
              <a:rPr lang="ko-KR" altLang="en-US" dirty="0" err="1"/>
              <a:t>nn.CrossEntropyLoss</a:t>
            </a:r>
            <a:endParaRPr lang="ko-KR" altLang="en-US" dirty="0"/>
          </a:p>
          <a:p>
            <a:r>
              <a:rPr lang="ko-KR" altLang="en-US" dirty="0" err="1"/>
              <a:t>nn.CTCLoss</a:t>
            </a:r>
            <a:endParaRPr lang="ko-KR" altLang="en-US" dirty="0"/>
          </a:p>
          <a:p>
            <a:r>
              <a:rPr lang="ko-KR" altLang="en-US" dirty="0" err="1"/>
              <a:t>nn.NLLLoss</a:t>
            </a:r>
            <a:endParaRPr lang="ko-KR" altLang="en-US" dirty="0"/>
          </a:p>
          <a:p>
            <a:r>
              <a:rPr lang="ko-KR" altLang="en-US" dirty="0" err="1"/>
              <a:t>nn.PoissonNLLLoss</a:t>
            </a:r>
            <a:endParaRPr lang="ko-KR" altLang="en-US" dirty="0"/>
          </a:p>
          <a:p>
            <a:r>
              <a:rPr lang="ko-KR" altLang="en-US" dirty="0" err="1"/>
              <a:t>nn.GaussianNLLLoss</a:t>
            </a:r>
            <a:endParaRPr lang="ko-KR" altLang="en-US" dirty="0"/>
          </a:p>
          <a:p>
            <a:r>
              <a:rPr lang="ko-KR" altLang="en-US" dirty="0" err="1"/>
              <a:t>nn.KLDivLoss</a:t>
            </a:r>
            <a:endParaRPr lang="ko-KR" altLang="en-US" dirty="0"/>
          </a:p>
          <a:p>
            <a:r>
              <a:rPr lang="ko-KR" altLang="en-US" dirty="0" err="1"/>
              <a:t>nn.BCELoss</a:t>
            </a:r>
            <a:endParaRPr lang="ko-KR" altLang="en-US" dirty="0"/>
          </a:p>
          <a:p>
            <a:r>
              <a:rPr lang="ko-KR" altLang="en-US" dirty="0" err="1"/>
              <a:t>nn.BCEWithLogitsLoss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6825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364DC-B8A8-6F00-4F91-25991505F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So..</a:t>
            </a:r>
            <a:r>
              <a:rPr lang="ko-KR" altLang="en-US" dirty="0"/>
              <a:t> </a:t>
            </a:r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are we going to</a:t>
            </a:r>
            <a:r>
              <a:rPr lang="ko-KR" altLang="en-US" dirty="0"/>
              <a:t> </a:t>
            </a:r>
            <a:r>
              <a:rPr lang="en-US" altLang="ko-KR" dirty="0"/>
              <a:t>use?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D6F92-BE20-936E-C36E-1CCF5ADEB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Trends</a:t>
            </a:r>
          </a:p>
          <a:p>
            <a:pPr lvl="1"/>
            <a:r>
              <a:rPr lang="en-US" altLang="ko-KR" dirty="0"/>
              <a:t>Adam is magic. If you do not know the proper optimizer, just use </a:t>
            </a:r>
            <a:r>
              <a:rPr lang="en-US" altLang="ko-KR" dirty="0" err="1"/>
              <a:t>adam</a:t>
            </a:r>
            <a:endParaRPr lang="en-US" altLang="ko-KR" dirty="0"/>
          </a:p>
          <a:p>
            <a:pPr lvl="1"/>
            <a:r>
              <a:rPr lang="en-US" altLang="ko-KR" dirty="0"/>
              <a:t>most of the work of foundation (good theoretical conference prefers SGD)</a:t>
            </a:r>
          </a:p>
          <a:p>
            <a:pPr lvl="1"/>
            <a:r>
              <a:rPr lang="en-US" altLang="ko-KR" dirty="0"/>
              <a:t>LARSE -&gt; for huge size of batch sizes (10K, 40K, ...</a:t>
            </a:r>
            <a:r>
              <a:rPr lang="en-US" altLang="ko-KR" dirty="0" err="1"/>
              <a:t>etc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8940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97C50-433B-438B-AF6A-47E8F8BF5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/>
              <a:t>Scheduling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173757-AA95-4B99-9188-2F3B2B0575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883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D1D9A-5CF2-4401-87D9-F5206BC9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rate</a:t>
            </a:r>
            <a:endParaRPr lang="ko-KR" altLang="en-US" dirty="0"/>
          </a:p>
        </p:txBody>
      </p:sp>
      <p:pic>
        <p:nvPicPr>
          <p:cNvPr id="4" name="Picture 4" descr="lr_finder">
            <a:extLst>
              <a:ext uri="{FF2B5EF4-FFF2-40B4-BE49-F238E27FC236}">
                <a16:creationId xmlns:a16="http://schemas.microsoft.com/office/drawing/2014/main" id="{0D1638FF-3BF3-4D59-9EDE-B6335EB0A6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84" y="2025650"/>
            <a:ext cx="6942632" cy="35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nter image description here">
            <a:extLst>
              <a:ext uri="{FF2B5EF4-FFF2-40B4-BE49-F238E27FC236}">
                <a16:creationId xmlns:a16="http://schemas.microsoft.com/office/drawing/2014/main" id="{7EEC702B-6D4B-4573-B89A-B8FFAFB45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828008"/>
            <a:ext cx="4762500" cy="357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8CE3F-B852-4D2D-9CE2-3A388AAE695C}"/>
              </a:ext>
            </a:extLst>
          </p:cNvPr>
          <p:cNvSpPr txBox="1"/>
          <p:nvPr/>
        </p:nvSpPr>
        <p:spPr>
          <a:xfrm>
            <a:off x="3505200" y="63489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Learning rate Scheduler - Data Science Stack Exchange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708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1B59D-B604-490F-8EF3-9A5A3919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rate scheduling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9BB5FC-70DA-47B1-9937-094D30B7B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212529"/>
                </a:solidFill>
                <a:effectLst/>
                <a:latin typeface="Mulish"/>
              </a:rPr>
              <a:t>A Learning rate schedule is a predefined framework that adjusts the learning rate between epochs or iterations as the training progresses. Two of the most common techniques for learning rate schedule are,</a:t>
            </a:r>
          </a:p>
          <a:p>
            <a:pPr lvl="1"/>
            <a:r>
              <a:rPr lang="en-US" altLang="ko-KR" b="1" i="0" dirty="0">
                <a:solidFill>
                  <a:srgbClr val="212529"/>
                </a:solidFill>
                <a:effectLst/>
                <a:latin typeface="Mulish"/>
              </a:rPr>
              <a:t>Constant learning rate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Mulish"/>
              </a:rPr>
              <a:t>: as the name suggests, we initialize a learning rate and don’t change it during training; </a:t>
            </a:r>
          </a:p>
          <a:p>
            <a:pPr lvl="1"/>
            <a:r>
              <a:rPr lang="en-US" altLang="ko-KR" b="1" i="0" dirty="0">
                <a:solidFill>
                  <a:srgbClr val="212529"/>
                </a:solidFill>
                <a:effectLst/>
                <a:latin typeface="Mulish"/>
              </a:rPr>
              <a:t>Learning rate decay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Mulish"/>
              </a:rPr>
              <a:t>: we select an initial learning rate, then gradually reduce it in accordance with a scheduler. 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4F59C-AC91-469E-924D-D6B795E41E8E}"/>
              </a:ext>
            </a:extLst>
          </p:cNvPr>
          <p:cNvSpPr txBox="1"/>
          <p:nvPr/>
        </p:nvSpPr>
        <p:spPr>
          <a:xfrm>
            <a:off x="1823323" y="6436162"/>
            <a:ext cx="8547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https://neptune.ai/blog/how-to-choose-a-learning-rate-scheduler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D49D20-9252-480A-8628-BB3EC5A3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989" y="4352983"/>
            <a:ext cx="3550278" cy="79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7D5968D-9B01-43AF-BB38-2FC8237B3B1F}"/>
              </a:ext>
            </a:extLst>
          </p:cNvPr>
          <p:cNvCxnSpPr/>
          <p:nvPr/>
        </p:nvCxnSpPr>
        <p:spPr>
          <a:xfrm flipV="1">
            <a:off x="10082127" y="5092168"/>
            <a:ext cx="0" cy="6625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DD1E9F-6D4F-4CD4-9B47-44C94695153F}"/>
              </a:ext>
            </a:extLst>
          </p:cNvPr>
          <p:cNvSpPr txBox="1"/>
          <p:nvPr/>
        </p:nvSpPr>
        <p:spPr>
          <a:xfrm>
            <a:off x="8585504" y="5883370"/>
            <a:ext cx="2995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schedule it over epoch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22B2E3B-5BBA-4710-BD1C-28FDF7CB1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958" y="4160857"/>
            <a:ext cx="5477274" cy="205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86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44BC6-FD91-44BE-A8E0-C3E9F971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have learned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2AE842-5108-44A7-AF3B-4BC291B4E9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Sigmoid(x)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p>
                        </m:sSup>
                      </m:den>
                    </m:f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Negative log(x) =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Linear regression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2AE842-5108-44A7-AF3B-4BC291B4E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2" descr="Sigmoid function - Wikipedia">
            <a:extLst>
              <a:ext uri="{FF2B5EF4-FFF2-40B4-BE49-F238E27FC236}">
                <a16:creationId xmlns:a16="http://schemas.microsoft.com/office/drawing/2014/main" id="{12B19B85-1E70-4CE9-AD94-7B8B946D5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53" y="3418753"/>
            <a:ext cx="4107297" cy="273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4F3A1113-686B-4F53-8F2A-9981A8BA1C11}"/>
              </a:ext>
            </a:extLst>
          </p:cNvPr>
          <p:cNvSpPr txBox="1"/>
          <p:nvPr/>
        </p:nvSpPr>
        <p:spPr>
          <a:xfrm>
            <a:off x="1329229" y="6229390"/>
            <a:ext cx="173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Sigmoid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95A86C-065A-4CFC-BA35-9FC78F33BA4D}"/>
              </a:ext>
            </a:extLst>
          </p:cNvPr>
          <p:cNvSpPr txBox="1"/>
          <p:nvPr/>
        </p:nvSpPr>
        <p:spPr>
          <a:xfrm>
            <a:off x="5547098" y="6229390"/>
            <a:ext cx="173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Negative log</a:t>
            </a:r>
            <a:endParaRPr lang="ko-KR" altLang="en-US" dirty="0"/>
          </a:p>
        </p:txBody>
      </p:sp>
      <p:pic>
        <p:nvPicPr>
          <p:cNvPr id="62" name="Picture 2" descr="Understanding softmax and the negative log-likelihood">
            <a:extLst>
              <a:ext uri="{FF2B5EF4-FFF2-40B4-BE49-F238E27FC236}">
                <a16:creationId xmlns:a16="http://schemas.microsoft.com/office/drawing/2014/main" id="{70CF4F17-A241-442B-8EBE-2841DAC8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889" y="3326303"/>
            <a:ext cx="3805911" cy="283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hon Linear Regression, best fit line with residuals - Stack Overflow">
            <a:extLst>
              <a:ext uri="{FF2B5EF4-FFF2-40B4-BE49-F238E27FC236}">
                <a16:creationId xmlns:a16="http://schemas.microsoft.com/office/drawing/2014/main" id="{65457425-41EC-434A-9A93-A077D10C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3512175"/>
            <a:ext cx="3813397" cy="26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DBBE450-34EB-4370-ADD3-CAF5527D8114}"/>
              </a:ext>
            </a:extLst>
          </p:cNvPr>
          <p:cNvSpPr txBox="1"/>
          <p:nvPr/>
        </p:nvSpPr>
        <p:spPr>
          <a:xfrm>
            <a:off x="9084048" y="6229390"/>
            <a:ext cx="2269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Linear regression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513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788FD-0DE4-4E4D-A5C0-BB33879A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84F99-CA3A-4C45-9B3C-F56491C3930C}"/>
              </a:ext>
            </a:extLst>
          </p:cNvPr>
          <p:cNvSpPr txBox="1"/>
          <p:nvPr/>
        </p:nvSpPr>
        <p:spPr>
          <a:xfrm>
            <a:off x="1847850" y="6530180"/>
            <a:ext cx="8496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Setting the learning rate of your neural network. (jeremyjordan.me)</a:t>
            </a:r>
            <a:endParaRPr lang="ko-KR" altLang="en-US" dirty="0"/>
          </a:p>
        </p:txBody>
      </p:sp>
      <p:pic>
        <p:nvPicPr>
          <p:cNvPr id="5124" name="Picture 4" descr="Setting the learning rate of your neural network.">
            <a:extLst>
              <a:ext uri="{FF2B5EF4-FFF2-40B4-BE49-F238E27FC236}">
                <a16:creationId xmlns:a16="http://schemas.microsoft.com/office/drawing/2014/main" id="{7E17D1A6-D229-4109-8242-F76A41EB2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15"/>
          <a:stretch/>
        </p:blipFill>
        <p:spPr bwMode="auto">
          <a:xfrm>
            <a:off x="442635" y="1905240"/>
            <a:ext cx="5050770" cy="2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tting the learning rate of your neural network.">
            <a:extLst>
              <a:ext uri="{FF2B5EF4-FFF2-40B4-BE49-F238E27FC236}">
                <a16:creationId xmlns:a16="http://schemas.microsoft.com/office/drawing/2014/main" id="{061BFFDE-9433-4A85-8117-03750E4CD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8" b="34867"/>
          <a:stretch/>
        </p:blipFill>
        <p:spPr bwMode="auto">
          <a:xfrm>
            <a:off x="6360180" y="1973200"/>
            <a:ext cx="5050770" cy="2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etting the learning rate of your neural network.">
            <a:extLst>
              <a:ext uri="{FF2B5EF4-FFF2-40B4-BE49-F238E27FC236}">
                <a16:creationId xmlns:a16="http://schemas.microsoft.com/office/drawing/2014/main" id="{9745D40F-504D-4B86-9D64-C89FFC6E3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25" b="2090"/>
          <a:stretch/>
        </p:blipFill>
        <p:spPr bwMode="auto">
          <a:xfrm>
            <a:off x="2082800" y="4261215"/>
            <a:ext cx="5050770" cy="2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583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1B59D-B604-490F-8EF3-9A5A39192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rate scheduler in </a:t>
            </a:r>
            <a:r>
              <a:rPr lang="en-US" altLang="ko-KR" dirty="0" err="1"/>
              <a:t>PyTorch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194D8B8-CE8A-4211-A47A-8930AAA6AD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2619375"/>
            <a:ext cx="105156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lr_scheduler.LambdaLR</a:t>
            </a:r>
            <a:endParaRPr lang="ko-KR" altLang="en-US" dirty="0"/>
          </a:p>
          <a:p>
            <a:r>
              <a:rPr lang="ko-KR" altLang="en-US" dirty="0" err="1"/>
              <a:t>lr_scheduler.MultiplicativeLR</a:t>
            </a:r>
            <a:endParaRPr lang="ko-KR" altLang="en-US" dirty="0"/>
          </a:p>
          <a:p>
            <a:r>
              <a:rPr lang="ko-KR" altLang="en-US" dirty="0" err="1"/>
              <a:t>lr_scheduler.StepLR</a:t>
            </a:r>
            <a:endParaRPr lang="ko-KR" altLang="en-US" dirty="0"/>
          </a:p>
          <a:p>
            <a:r>
              <a:rPr lang="ko-KR" altLang="en-US" dirty="0" err="1"/>
              <a:t>lr_scheduler.MultiStepLR</a:t>
            </a:r>
            <a:endParaRPr lang="ko-KR" altLang="en-US" dirty="0"/>
          </a:p>
          <a:p>
            <a:r>
              <a:rPr lang="ko-KR" altLang="en-US" dirty="0" err="1"/>
              <a:t>lr_scheduler.ConstantLR</a:t>
            </a:r>
            <a:endParaRPr lang="ko-KR" altLang="en-US" dirty="0"/>
          </a:p>
          <a:p>
            <a:r>
              <a:rPr lang="ko-KR" altLang="en-US" dirty="0" err="1"/>
              <a:t>lr_scheduler.LinearLR</a:t>
            </a:r>
            <a:endParaRPr lang="ko-KR" altLang="en-US" dirty="0"/>
          </a:p>
          <a:p>
            <a:r>
              <a:rPr lang="ko-KR" altLang="en-US" dirty="0" err="1"/>
              <a:t>lr_scheduler.ExponentialLR</a:t>
            </a:r>
            <a:endParaRPr lang="ko-KR" altLang="en-US" dirty="0"/>
          </a:p>
        </p:txBody>
      </p:sp>
      <p:sp>
        <p:nvSpPr>
          <p:cNvPr id="12" name="내용 개체 틀 10">
            <a:extLst>
              <a:ext uri="{FF2B5EF4-FFF2-40B4-BE49-F238E27FC236}">
                <a16:creationId xmlns:a16="http://schemas.microsoft.com/office/drawing/2014/main" id="{E6A4AA47-DAFB-43D7-8C8D-047964E7A2C7}"/>
              </a:ext>
            </a:extLst>
          </p:cNvPr>
          <p:cNvSpPr txBox="1">
            <a:spLocks/>
          </p:cNvSpPr>
          <p:nvPr/>
        </p:nvSpPr>
        <p:spPr>
          <a:xfrm>
            <a:off x="6153150" y="2619375"/>
            <a:ext cx="10515600" cy="280076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lr_scheduler.CosineAnnealingLR</a:t>
            </a:r>
            <a:endParaRPr lang="ko-KR" altLang="en-US" dirty="0"/>
          </a:p>
          <a:p>
            <a:r>
              <a:rPr lang="ko-KR" altLang="en-US" dirty="0" err="1"/>
              <a:t>lr_scheduler.ChainedScheduler</a:t>
            </a:r>
            <a:endParaRPr lang="ko-KR" altLang="en-US" dirty="0"/>
          </a:p>
          <a:p>
            <a:r>
              <a:rPr lang="ko-KR" altLang="en-US" dirty="0" err="1"/>
              <a:t>lr_scheduler.SequentialLR</a:t>
            </a:r>
            <a:endParaRPr lang="ko-KR" altLang="en-US" dirty="0"/>
          </a:p>
          <a:p>
            <a:r>
              <a:rPr lang="ko-KR" altLang="en-US" dirty="0" err="1"/>
              <a:t>lr_scheduler.ReduceLROnPlateau</a:t>
            </a:r>
            <a:endParaRPr lang="ko-KR" altLang="en-US" dirty="0"/>
          </a:p>
          <a:p>
            <a:r>
              <a:rPr lang="ko-KR" altLang="en-US" dirty="0" err="1"/>
              <a:t>lr_scheduler.CyclicLR</a:t>
            </a:r>
            <a:endParaRPr lang="ko-KR" altLang="en-US" dirty="0"/>
          </a:p>
          <a:p>
            <a:r>
              <a:rPr lang="ko-KR" altLang="en-US" dirty="0" err="1"/>
              <a:t>lr_scheduler.OneCycleLR</a:t>
            </a:r>
            <a:endParaRPr lang="ko-KR" altLang="en-US" dirty="0"/>
          </a:p>
          <a:p>
            <a:r>
              <a:rPr lang="ko-KR" altLang="en-US" dirty="0" err="1"/>
              <a:t>lr_scheduler.CosineAnnealingWarmRestarts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474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1BF97-07BB-E404-041C-5B44EABC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warm</a:t>
            </a:r>
            <a:r>
              <a:rPr lang="ko-KR" altLang="en-US" dirty="0"/>
              <a:t> </a:t>
            </a:r>
            <a:r>
              <a:rPr lang="en-US" altLang="ko-KR" dirty="0"/>
              <a:t>up</a:t>
            </a:r>
            <a:r>
              <a:rPr lang="ko-KR" altLang="en-US" dirty="0"/>
              <a:t> </a:t>
            </a:r>
            <a:r>
              <a:rPr lang="en-US" altLang="ko-KR" dirty="0"/>
              <a:t>steps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8F2B15-6C7C-CB56-C218-562A5BFA89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09" y="1966037"/>
            <a:ext cx="5182781" cy="332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42DB4D-A0DB-3781-351A-569494781016}"/>
              </a:ext>
            </a:extLst>
          </p:cNvPr>
          <p:cNvSpPr txBox="1"/>
          <p:nvPr/>
        </p:nvSpPr>
        <p:spPr>
          <a:xfrm>
            <a:off x="3047440" y="5569545"/>
            <a:ext cx="6094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2) </a:t>
            </a:r>
            <a:r>
              <a:rPr lang="ko-KR" altLang="en-US" dirty="0">
                <a:hlinkClick r:id="rId3"/>
              </a:rPr>
              <a:t>트랜스포머를 이용한 한국어 </a:t>
            </a:r>
            <a:r>
              <a:rPr lang="ko-KR" altLang="en-US" dirty="0" err="1">
                <a:hlinkClick r:id="rId3"/>
              </a:rPr>
              <a:t>챗봇</a:t>
            </a:r>
            <a:r>
              <a:rPr lang="en-US" altLang="ko-KR" dirty="0">
                <a:hlinkClick r:id="rId3"/>
              </a:rPr>
              <a:t>(Transformer Chatbot Tutorial) - </a:t>
            </a:r>
            <a:r>
              <a:rPr lang="ko-KR" altLang="en-US" dirty="0">
                <a:hlinkClick r:id="rId3"/>
              </a:rPr>
              <a:t>딥 러닝을 이용한 자연어 처리 입문 </a:t>
            </a:r>
            <a:r>
              <a:rPr lang="en-US" altLang="ko-KR" dirty="0">
                <a:hlinkClick r:id="rId3"/>
              </a:rPr>
              <a:t>(wikidocs.net)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3661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E65A6-5231-4943-BF29-97D1C6586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Optimization references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7EF1B-9958-4900-8AC6-2B992ADD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https://cs.stanford.edu/people/karpathy/convnetjs/demo/trainers.html</a:t>
            </a:r>
            <a:endParaRPr lang="en-US" altLang="ko-KR" dirty="0"/>
          </a:p>
          <a:p>
            <a:r>
              <a:rPr lang="ko-KR" altLang="en-US" dirty="0"/>
              <a:t>시각화 자료 </a:t>
            </a:r>
            <a:r>
              <a:rPr lang="en-US" altLang="ko-KR" dirty="0"/>
              <a:t>optimizer </a:t>
            </a:r>
            <a:r>
              <a:rPr lang="ko-KR" altLang="en-US" dirty="0"/>
              <a:t>비교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https://ruder.io/optimizing-gradient-descent/index.html#adagrad</a:t>
            </a:r>
            <a:endParaRPr lang="en-US" altLang="ko-KR" dirty="0"/>
          </a:p>
          <a:p>
            <a:r>
              <a:rPr lang="ko-KR" altLang="en-US" dirty="0"/>
              <a:t>이건 글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83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7130-82CF-46EC-9F44-1F924F911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3DDCA-F848-42CE-8609-020BE189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https://machinelearningmastery.com/understand-the-dynamics-of-learning-rate-on-deep-learning-neural-networks/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이자료</a:t>
            </a:r>
            <a:r>
              <a:rPr lang="ko-KR" altLang="en-US" dirty="0"/>
              <a:t> 이해하고 그림 추가해도 괜찮을 것 같다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 파라미터나 알고리즘이 어떻게 영향을 미치는지 비교하기 쉽게 </a:t>
            </a:r>
            <a:r>
              <a:rPr lang="ko-KR" altLang="en-US" dirty="0" err="1"/>
              <a:t>해두었다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2050" name="Picture 2" descr="Line Plots of Train and Test Accuracy for a Suite of Adaptive Learning Rate Methods on the Blobs Classification Problem">
            <a:extLst>
              <a:ext uri="{FF2B5EF4-FFF2-40B4-BE49-F238E27FC236}">
                <a16:creationId xmlns:a16="http://schemas.microsoft.com/office/drawing/2014/main" id="{28B80CF4-9CFC-423E-B3C9-C172588C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37" y="4001293"/>
            <a:ext cx="4109659" cy="308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 Plots of Train and Test Accuracy for a Suite of Decay Rates on the Blobs Classification Problem">
            <a:extLst>
              <a:ext uri="{FF2B5EF4-FFF2-40B4-BE49-F238E27FC236}">
                <a16:creationId xmlns:a16="http://schemas.microsoft.com/office/drawing/2014/main" id="{48425BCA-3F9D-418B-A538-EE74CE5E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368" y="3929153"/>
            <a:ext cx="3905129" cy="292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67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E7B4E-E5E4-4303-BB40-7431A31C5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</a:t>
            </a:r>
            <a:r>
              <a:rPr lang="ko-KR" altLang="en-US" dirty="0"/>
              <a:t> </a:t>
            </a:r>
            <a:r>
              <a:rPr lang="en-US" altLang="ko-KR" dirty="0"/>
              <a:t>rate</a:t>
            </a:r>
            <a:r>
              <a:rPr lang="ko-KR" altLang="en-US" dirty="0"/>
              <a:t> </a:t>
            </a:r>
            <a:r>
              <a:rPr lang="en-US" altLang="ko-KR" dirty="0"/>
              <a:t>scheduling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A2AD0-FFAB-4EF6-B00B-F9EF56110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https://towardsdatascience.com/learning-rate-scheduler-d8a55747dd90</a:t>
            </a:r>
            <a:endParaRPr lang="en-US" altLang="ko-KR" dirty="0"/>
          </a:p>
          <a:p>
            <a:r>
              <a:rPr lang="ko-KR" altLang="en-US" dirty="0"/>
              <a:t>줄글자료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https://www.jeremyjordan.me/nn-learning-rate/</a:t>
            </a:r>
            <a:endParaRPr lang="en-US" altLang="ko-KR" dirty="0"/>
          </a:p>
          <a:p>
            <a:r>
              <a:rPr lang="ko-KR" altLang="en-US" dirty="0" err="1"/>
              <a:t>이자료</a:t>
            </a:r>
            <a:r>
              <a:rPr lang="ko-KR" altLang="en-US" dirty="0"/>
              <a:t> 그림도 좀 있고 </a:t>
            </a:r>
            <a:r>
              <a:rPr lang="ko-KR" altLang="en-US" dirty="0" err="1"/>
              <a:t>참고할만한</a:t>
            </a:r>
            <a:r>
              <a:rPr lang="ko-KR" altLang="en-US" dirty="0"/>
              <a:t> 듯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Screen-Shot-2018-02-26-at-10.50.53-PM">
            <a:extLst>
              <a:ext uri="{FF2B5EF4-FFF2-40B4-BE49-F238E27FC236}">
                <a16:creationId xmlns:a16="http://schemas.microsoft.com/office/drawing/2014/main" id="{59721906-C5F7-4FCF-8E95-D763BE60E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5" y="3927567"/>
            <a:ext cx="5353322" cy="267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r_finder">
            <a:extLst>
              <a:ext uri="{FF2B5EF4-FFF2-40B4-BE49-F238E27FC236}">
                <a16:creationId xmlns:a16="http://schemas.microsoft.com/office/drawing/2014/main" id="{692FB47A-335E-4F9B-A76F-91127BB25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908" y="3927567"/>
            <a:ext cx="5471111" cy="281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084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4CA71-A64D-4583-AEAE-BD058838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77F0E2-D0A9-444F-AC44-BD16A62B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https://towardsdatascience.com/learning-rate-schedules-and-adaptive-learning-rate-methods-for-deep-learning-2c8f433990d1</a:t>
            </a:r>
            <a:endParaRPr lang="en-US" altLang="ko-KR" dirty="0"/>
          </a:p>
          <a:p>
            <a:r>
              <a:rPr lang="ko-KR" altLang="en-US" dirty="0"/>
              <a:t>이게 진짜 스케줄링 관련한 </a:t>
            </a:r>
            <a:r>
              <a:rPr lang="ko-KR" altLang="en-US" dirty="0" err="1"/>
              <a:t>자료지</a:t>
            </a:r>
            <a:r>
              <a:rPr lang="ko-KR" altLang="en-US" dirty="0"/>
              <a:t> 스케줄 </a:t>
            </a:r>
            <a:r>
              <a:rPr lang="ko-KR" altLang="en-US" dirty="0" err="1"/>
              <a:t>알고리즘이랄지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209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1FB87-E76A-4ABD-B89B-9C0BC840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Stochastic Weight Averaging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AF78F-8941-4237-95E7-CCCBAF28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Averaging Weights Leads to Wider Optima and Better Generalization, UAI 2018</a:t>
            </a:r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Averaging Weights Leads to Wider Optima and Better Generalization </a:t>
            </a:r>
            <a:r>
              <a:rPr lang="ko-KR" altLang="en-US" dirty="0">
                <a:hlinkClick r:id="rId2"/>
              </a:rPr>
              <a:t>리뷰 </a:t>
            </a:r>
            <a:r>
              <a:rPr lang="en-US" altLang="ko-KR" dirty="0">
                <a:hlinkClick r:id="rId2"/>
              </a:rPr>
              <a:t>(hoya012.github.io)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545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E975A-6FA6-49F0-BD55-EC84C3D1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Glossaries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558BA-8922-4BCE-956A-50B0E9A96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490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44BC6-FD91-44BE-A8E0-C3E9F971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we have learned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2AE842-5108-44A7-AF3B-4BC291B4E9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Prediction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altLang="ko-KR" dirty="0"/>
                  <a:t>), Ground truth (</a:t>
                </a:r>
                <a14:m>
                  <m:oMath xmlns:m="http://schemas.openxmlformats.org/officeDocument/2006/math">
                    <m:r>
                      <a:rPr lang="en-US" altLang="ko-KR" b="1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ko-KR" dirty="0"/>
                  <a:t>: dimensions of output 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: the number of input and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pairs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2AE842-5108-44A7-AF3B-4BC291B4E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EE5DB848-9FA7-4174-B342-7C7A0CAFC05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084174" y="3983432"/>
              <a:ext cx="1529708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427">
                      <a:extLst>
                        <a:ext uri="{9D8B030D-6E8A-4147-A177-3AD203B41FA5}">
                          <a16:colId xmlns:a16="http://schemas.microsoft.com/office/drawing/2014/main" val="2473477017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582862541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1553835513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4372079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b="0" i="1" dirty="0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0" i="1" dirty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600" b="0" dirty="0"/>
                            <a:t> </a:t>
                          </a:r>
                          <a:endParaRPr lang="ko-KR" altLang="en-US" sz="1600" b="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114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178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1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46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0317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b="0" i="1" dirty="0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0" i="1" dirty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600" b="0" dirty="0"/>
                            <a:t> </a:t>
                          </a:r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4231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EE5DB848-9FA7-4174-B342-7C7A0CAFC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6587663"/>
                  </p:ext>
                </p:extLst>
              </p:nvPr>
            </p:nvGraphicFramePr>
            <p:xfrm>
              <a:off x="7084174" y="3983432"/>
              <a:ext cx="1529708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427">
                      <a:extLst>
                        <a:ext uri="{9D8B030D-6E8A-4147-A177-3AD203B41FA5}">
                          <a16:colId xmlns:a16="http://schemas.microsoft.com/office/drawing/2014/main" val="2473477017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582862541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1553835513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4372079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587" t="-1639" r="-303175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114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178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1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46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0317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301587" t="-501639" r="-3175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42314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542DB5E0-8D36-4329-BAA7-3A70668191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183505" y="3983432"/>
              <a:ext cx="1529708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427">
                      <a:extLst>
                        <a:ext uri="{9D8B030D-6E8A-4147-A177-3AD203B41FA5}">
                          <a16:colId xmlns:a16="http://schemas.microsoft.com/office/drawing/2014/main" val="2473477017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582862541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1553835513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4372079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114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178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1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46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0317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4231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542DB5E0-8D36-4329-BAA7-3A70668191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190808"/>
                  </p:ext>
                </p:extLst>
              </p:nvPr>
            </p:nvGraphicFramePr>
            <p:xfrm>
              <a:off x="10183505" y="3983432"/>
              <a:ext cx="1529708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427">
                      <a:extLst>
                        <a:ext uri="{9D8B030D-6E8A-4147-A177-3AD203B41FA5}">
                          <a16:colId xmlns:a16="http://schemas.microsoft.com/office/drawing/2014/main" val="2473477017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582862541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1553835513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4372079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1587" t="-1639" r="-303175" b="-5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114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178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1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46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0317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4"/>
                          <a:stretch>
                            <a:fillRect l="-301587" t="-501639" r="-3175" b="-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42314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9EA96D42-9140-4F75-AABB-B5409DEE4C27}"/>
              </a:ext>
            </a:extLst>
          </p:cNvPr>
          <p:cNvSpPr/>
          <p:nvPr/>
        </p:nvSpPr>
        <p:spPr>
          <a:xfrm rot="5400000">
            <a:off x="7742786" y="3007481"/>
            <a:ext cx="212484" cy="15297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1A71A868-4053-45BC-AFDF-5DDD33398D80}"/>
              </a:ext>
            </a:extLst>
          </p:cNvPr>
          <p:cNvSpPr/>
          <p:nvPr/>
        </p:nvSpPr>
        <p:spPr>
          <a:xfrm rot="5400000">
            <a:off x="10842117" y="3007481"/>
            <a:ext cx="212484" cy="15297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6BCD1500-476F-4CD7-A595-03B539844936}"/>
              </a:ext>
            </a:extLst>
          </p:cNvPr>
          <p:cNvSpPr/>
          <p:nvPr/>
        </p:nvSpPr>
        <p:spPr>
          <a:xfrm>
            <a:off x="9833277" y="3983432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0278ECB2-E852-49DD-9B5B-558F37D2C18F}"/>
              </a:ext>
            </a:extLst>
          </p:cNvPr>
          <p:cNvSpPr/>
          <p:nvPr/>
        </p:nvSpPr>
        <p:spPr>
          <a:xfrm>
            <a:off x="6756953" y="3983432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66B2D5-948F-4D50-80DD-0D28A3A3314A}"/>
                  </a:ext>
                </a:extLst>
              </p:cNvPr>
              <p:cNvSpPr txBox="1"/>
              <p:nvPr/>
            </p:nvSpPr>
            <p:spPr>
              <a:xfrm>
                <a:off x="7277528" y="3244334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66B2D5-948F-4D50-80DD-0D28A3A33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528" y="3244334"/>
                <a:ext cx="1143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30C066-9E6B-43C8-93D6-8C17DFD26022}"/>
                  </a:ext>
                </a:extLst>
              </p:cNvPr>
              <p:cNvSpPr txBox="1"/>
              <p:nvPr/>
            </p:nvSpPr>
            <p:spPr>
              <a:xfrm>
                <a:off x="10376859" y="3244334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30C066-9E6B-43C8-93D6-8C17DFD26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6859" y="3244334"/>
                <a:ext cx="1143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7D69B-F06C-4722-8C06-CE9C5108A0E2}"/>
                  </a:ext>
                </a:extLst>
              </p:cNvPr>
              <p:cNvSpPr txBox="1"/>
              <p:nvPr/>
            </p:nvSpPr>
            <p:spPr>
              <a:xfrm>
                <a:off x="9082702" y="491128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47D69B-F06C-4722-8C06-CE9C5108A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702" y="4911286"/>
                <a:ext cx="1143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BDB047-D5F5-4CB7-89BB-76A559764078}"/>
                  </a:ext>
                </a:extLst>
              </p:cNvPr>
              <p:cNvSpPr txBox="1"/>
              <p:nvPr/>
            </p:nvSpPr>
            <p:spPr>
              <a:xfrm>
                <a:off x="10415115" y="4634287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BDB047-D5F5-4CB7-89BB-76A559764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115" y="4634287"/>
                <a:ext cx="106648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8207BA-4578-4755-80D0-A152991F4943}"/>
                  </a:ext>
                </a:extLst>
              </p:cNvPr>
              <p:cNvSpPr txBox="1"/>
              <p:nvPr/>
            </p:nvSpPr>
            <p:spPr>
              <a:xfrm>
                <a:off x="7315784" y="4634287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600" b="1" i="1" dirty="0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dirty="0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ko-KR" alt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8207BA-4578-4755-80D0-A152991F4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784" y="4634287"/>
                <a:ext cx="106648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ADDE3-86D9-48A0-9772-15FE45B581FB}"/>
                  </a:ext>
                </a:extLst>
              </p:cNvPr>
              <p:cNvSpPr txBox="1"/>
              <p:nvPr/>
            </p:nvSpPr>
            <p:spPr>
              <a:xfrm>
                <a:off x="5938374" y="491128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3ADDE3-86D9-48A0-9772-15FE45B58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374" y="4911286"/>
                <a:ext cx="11430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8655C0F8-8C5A-41C7-8CF1-6F044C84DDA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1081" y="3401972"/>
            <a:ext cx="2227963" cy="2235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7BEF61-C6BB-4193-B110-AB7662625A97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9934" y="3573938"/>
            <a:ext cx="2227963" cy="2235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2921A11-0164-40A2-A15B-5A15298E542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8787" y="3745904"/>
            <a:ext cx="2227963" cy="2235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81B563C-C40D-4DC1-9957-9E0BA7FBCF7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91656" y="4180879"/>
            <a:ext cx="2227963" cy="223521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DC437C-DFE9-463F-AFAF-3F59E5D7B07A}"/>
                  </a:ext>
                </a:extLst>
              </p:cNvPr>
              <p:cNvSpPr txBox="1"/>
              <p:nvPr/>
            </p:nvSpPr>
            <p:spPr>
              <a:xfrm rot="2784885">
                <a:off x="559643" y="3608880"/>
                <a:ext cx="50376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8DC437C-DFE9-463F-AFAF-3F59E5D7B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84885">
                <a:off x="559643" y="3608880"/>
                <a:ext cx="503767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BFD6D1A1-60A8-4E8C-AE0B-AB97A8C43DD5}"/>
              </a:ext>
            </a:extLst>
          </p:cNvPr>
          <p:cNvSpPr/>
          <p:nvPr/>
        </p:nvSpPr>
        <p:spPr>
          <a:xfrm rot="8045836">
            <a:off x="2831455" y="3123059"/>
            <a:ext cx="212484" cy="104034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8320B7-C1EF-4833-A04C-070655BF792D}"/>
                  </a:ext>
                </a:extLst>
              </p:cNvPr>
              <p:cNvSpPr txBox="1"/>
              <p:nvPr/>
            </p:nvSpPr>
            <p:spPr>
              <a:xfrm>
                <a:off x="2582355" y="3309104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8320B7-C1EF-4833-A04C-070655BF7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55" y="3309104"/>
                <a:ext cx="11430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그림 26">
            <a:extLst>
              <a:ext uri="{FF2B5EF4-FFF2-40B4-BE49-F238E27FC236}">
                <a16:creationId xmlns:a16="http://schemas.microsoft.com/office/drawing/2014/main" id="{211B6F53-FC09-48C5-96AC-207D0915F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394985" y="4849497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410F8C7-1399-4888-A67B-49F0A70EC8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3779194" y="3876874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4CE3BAF-58E9-4A1B-9C75-96317B2C07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3832896" y="3927473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9C2C6E8-D5B8-4EC6-9627-C18E45A92EE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3887685" y="3972391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9D0B31A-BDDD-457B-9E97-9CBC836A1B6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3945253" y="4027236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37878B2-797D-49A9-A7D1-0559FD561C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4002821" y="4081504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1D41DED-3FCC-49A0-B849-F30E6EF33C9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4543549" y="3876874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DA59A1A-5F37-4A8B-85CE-D761C63C50E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4597251" y="3927473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E54723C-E5AF-423D-A350-FCE515AE7AC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4652040" y="3972391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1A214CC-55CF-479B-96D0-6B22FC9BEBA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4709608" y="4027236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E21DC971-B4EC-4E78-91F0-A8CA93155CE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4767176" y="4081504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9A942F7-2566-4A46-B85A-3AFEDFE1E1B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5294642" y="3876874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0B622A3-CCF3-4DE9-ACCE-CC00573CBC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5348344" y="3927473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96635BF-A851-4066-85B7-754064DA27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5403133" y="3972391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3B254A5-9397-4B3A-8361-C9757184281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5460701" y="4027236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CC5B3BCB-91EF-4CC9-B7EC-68F06EEF717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90683" b="90683"/>
          <a:stretch/>
        </p:blipFill>
        <p:spPr>
          <a:xfrm>
            <a:off x="5518269" y="4081504"/>
            <a:ext cx="377246" cy="378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EEC6EF3-293A-4A49-810C-A29882FF24F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491606" y="4943515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2BED620-02AA-4C96-9101-FBA92A7A2C7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571390" y="5020291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CD6A1D1-6F2F-42AA-871C-37A0D04A3C3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652040" y="5097067"/>
            <a:ext cx="968714" cy="9718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3B2A017-20D2-4DB1-A60E-C5ED2329E209}"/>
              </a:ext>
            </a:extLst>
          </p:cNvPr>
          <p:cNvSpPr txBox="1"/>
          <p:nvPr/>
        </p:nvSpPr>
        <p:spPr>
          <a:xfrm>
            <a:off x="1423915" y="6492875"/>
            <a:ext cx="1424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inputs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2C3C1B-8DF4-4611-ABBC-AA371FD729FB}"/>
              </a:ext>
            </a:extLst>
          </p:cNvPr>
          <p:cNvSpPr txBox="1"/>
          <p:nvPr/>
        </p:nvSpPr>
        <p:spPr>
          <a:xfrm>
            <a:off x="4221582" y="6422079"/>
            <a:ext cx="173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Weights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A6966C-E224-43F8-8EAF-A36975B55D01}"/>
              </a:ext>
            </a:extLst>
          </p:cNvPr>
          <p:cNvSpPr txBox="1"/>
          <p:nvPr/>
        </p:nvSpPr>
        <p:spPr>
          <a:xfrm>
            <a:off x="6958075" y="6422079"/>
            <a:ext cx="173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Outputs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C74570-9476-4A65-BF9F-A5058456A157}"/>
              </a:ext>
            </a:extLst>
          </p:cNvPr>
          <p:cNvSpPr txBox="1"/>
          <p:nvPr/>
        </p:nvSpPr>
        <p:spPr>
          <a:xfrm>
            <a:off x="4021519" y="4431834"/>
            <a:ext cx="173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conv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DEB4EC-B203-49A2-9E61-EB4D27E69FD7}"/>
              </a:ext>
            </a:extLst>
          </p:cNvPr>
          <p:cNvSpPr txBox="1"/>
          <p:nvPr/>
        </p:nvSpPr>
        <p:spPr>
          <a:xfrm>
            <a:off x="4231060" y="6037215"/>
            <a:ext cx="173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linear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1FCA31-51D4-4D2A-A5A6-658DD2E40F41}"/>
              </a:ext>
            </a:extLst>
          </p:cNvPr>
          <p:cNvSpPr txBox="1"/>
          <p:nvPr/>
        </p:nvSpPr>
        <p:spPr>
          <a:xfrm>
            <a:off x="10045761" y="6422079"/>
            <a:ext cx="173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Ground truth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677707-4FA7-4369-A854-F0053054A3A3}"/>
                  </a:ext>
                </a:extLst>
              </p:cNvPr>
              <p:cNvSpPr txBox="1"/>
              <p:nvPr/>
            </p:nvSpPr>
            <p:spPr>
              <a:xfrm>
                <a:off x="1461366" y="4975319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E677707-4FA7-4369-A854-F0053054A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366" y="4975319"/>
                <a:ext cx="106648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EA9B37-1835-4FF6-AAC2-B27C7CE265F0}"/>
                  </a:ext>
                </a:extLst>
              </p:cNvPr>
              <p:cNvSpPr txBox="1"/>
              <p:nvPr/>
            </p:nvSpPr>
            <p:spPr>
              <a:xfrm>
                <a:off x="4580738" y="5162308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FEA9B37-1835-4FF6-AAC2-B27C7CE26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38" y="5162308"/>
                <a:ext cx="1066488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429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7F2FF-6681-4EC1-988E-BD62B231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– how much difference between true and pred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544C75-4599-40A8-A494-826E744C4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Loss: difference between predicted values and true values of</a:t>
            </a:r>
          </a:p>
          <a:p>
            <a:r>
              <a:rPr lang="en-US" altLang="ko-KR" dirty="0"/>
              <a:t>The goal of deep learning: minimize the loss</a:t>
            </a:r>
          </a:p>
          <a:p>
            <a:r>
              <a:rPr lang="en-US" altLang="ko-KR" dirty="0"/>
              <a:t>Used for back propagation (optimization)</a:t>
            </a:r>
          </a:p>
          <a:p>
            <a:endParaRPr lang="en-US" altLang="ko-KR" dirty="0"/>
          </a:p>
          <a:p>
            <a:r>
              <a:rPr lang="en-US" altLang="ko-KR" dirty="0"/>
              <a:t>Regression loss functions</a:t>
            </a:r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Binary Classification Loss Functions</a:t>
            </a:r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Multi-class Classification Loss Functions</a:t>
            </a:r>
          </a:p>
          <a:p>
            <a:r>
              <a:rPr lang="en-US" altLang="ko-KR" dirty="0"/>
              <a:t>Other loss functions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CFCBBB56-5779-4F5C-956F-86D70AD40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106923"/>
                  </p:ext>
                </p:extLst>
              </p:nvPr>
            </p:nvGraphicFramePr>
            <p:xfrm>
              <a:off x="6681428" y="3746339"/>
              <a:ext cx="1529708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427">
                      <a:extLst>
                        <a:ext uri="{9D8B030D-6E8A-4147-A177-3AD203B41FA5}">
                          <a16:colId xmlns:a16="http://schemas.microsoft.com/office/drawing/2014/main" val="2473477017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582862541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1553835513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4372079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b="0" i="1" dirty="0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0" i="1" dirty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600" b="0" dirty="0"/>
                            <a:t> </a:t>
                          </a:r>
                          <a:endParaRPr lang="ko-KR" altLang="en-US" sz="1600" b="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114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178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1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46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0317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600" b="0" i="1" dirty="0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600" b="0" i="1" dirty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altLang="ko-KR" sz="1600" b="0" i="1" dirty="0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altLang="ko-KR" sz="1600" b="0" dirty="0"/>
                            <a:t> </a:t>
                          </a:r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4231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CFCBBB56-5779-4F5C-956F-86D70AD40B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106923"/>
                  </p:ext>
                </p:extLst>
              </p:nvPr>
            </p:nvGraphicFramePr>
            <p:xfrm>
              <a:off x="6681428" y="3746339"/>
              <a:ext cx="1529708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427">
                      <a:extLst>
                        <a:ext uri="{9D8B030D-6E8A-4147-A177-3AD203B41FA5}">
                          <a16:colId xmlns:a16="http://schemas.microsoft.com/office/drawing/2014/main" val="2473477017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582862541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1553835513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4372079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3175" t="-1639" r="-303175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114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178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1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46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 dirty="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0317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sz="1600"/>
                        </a:p>
                      </a:txBody>
                      <a:tcPr marL="0" marR="0" marT="0" marB="0" anchor="ctr"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301587" t="-501639" r="-4762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42314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0400C82B-56B4-4625-BFB6-A6372614BD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4053561"/>
                  </p:ext>
                </p:extLst>
              </p:nvPr>
            </p:nvGraphicFramePr>
            <p:xfrm>
              <a:off x="10414400" y="3746339"/>
              <a:ext cx="1529708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427">
                      <a:extLst>
                        <a:ext uri="{9D8B030D-6E8A-4147-A177-3AD203B41FA5}">
                          <a16:colId xmlns:a16="http://schemas.microsoft.com/office/drawing/2014/main" val="2473477017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582862541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1553835513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4372079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b="0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114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178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1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46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0317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  <m:sup>
                                    <m:r>
                                      <a:rPr lang="en-US" altLang="ko-KR" b="0" i="1" dirty="0" smtClean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42314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0400C82B-56B4-4625-BFB6-A6372614BD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4053561"/>
                  </p:ext>
                </p:extLst>
              </p:nvPr>
            </p:nvGraphicFramePr>
            <p:xfrm>
              <a:off x="10414400" y="3746339"/>
              <a:ext cx="1529708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2427">
                      <a:extLst>
                        <a:ext uri="{9D8B030D-6E8A-4147-A177-3AD203B41FA5}">
                          <a16:colId xmlns:a16="http://schemas.microsoft.com/office/drawing/2014/main" val="2473477017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582862541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1553835513"/>
                        </a:ext>
                      </a:extLst>
                    </a:gridCol>
                    <a:gridCol w="382427">
                      <a:extLst>
                        <a:ext uri="{9D8B030D-6E8A-4147-A177-3AD203B41FA5}">
                          <a16:colId xmlns:a16="http://schemas.microsoft.com/office/drawing/2014/main" val="34372079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1587" t="-1639" r="-303175" b="-5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91145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51788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28518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469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0317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marL="0" marR="0" marT="0" marB="0" anchor="ctr"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301587" t="-501639" r="-3175" b="-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42314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A6F38D14-28D9-4EEB-B64E-22B0AA9A9D47}"/>
              </a:ext>
            </a:extLst>
          </p:cNvPr>
          <p:cNvSpPr/>
          <p:nvPr/>
        </p:nvSpPr>
        <p:spPr>
          <a:xfrm rot="5400000">
            <a:off x="7340040" y="2770388"/>
            <a:ext cx="212484" cy="15297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F7617CA7-A4BF-4017-866C-80BFD9F3FE6D}"/>
              </a:ext>
            </a:extLst>
          </p:cNvPr>
          <p:cNvSpPr/>
          <p:nvPr/>
        </p:nvSpPr>
        <p:spPr>
          <a:xfrm rot="5400000">
            <a:off x="11073012" y="2770388"/>
            <a:ext cx="212484" cy="15297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AC830890-C457-411B-A095-4BFB3D8E2E50}"/>
              </a:ext>
            </a:extLst>
          </p:cNvPr>
          <p:cNvSpPr/>
          <p:nvPr/>
        </p:nvSpPr>
        <p:spPr>
          <a:xfrm>
            <a:off x="10064172" y="3746339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FF9E3462-B452-4736-9B3C-4E8D34DCB401}"/>
              </a:ext>
            </a:extLst>
          </p:cNvPr>
          <p:cNvSpPr/>
          <p:nvPr/>
        </p:nvSpPr>
        <p:spPr>
          <a:xfrm>
            <a:off x="6354207" y="3746339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EC34FD-A7F9-4F53-8D37-97A02BC60A82}"/>
                  </a:ext>
                </a:extLst>
              </p:cNvPr>
              <p:cNvSpPr txBox="1"/>
              <p:nvPr/>
            </p:nvSpPr>
            <p:spPr>
              <a:xfrm>
                <a:off x="6874782" y="3007241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EC34FD-A7F9-4F53-8D37-97A02BC60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782" y="3007241"/>
                <a:ext cx="1143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00CA15-485C-4F6C-A0DD-4A9F9B137165}"/>
                  </a:ext>
                </a:extLst>
              </p:cNvPr>
              <p:cNvSpPr txBox="1"/>
              <p:nvPr/>
            </p:nvSpPr>
            <p:spPr>
              <a:xfrm>
                <a:off x="10607754" y="3007241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00CA15-485C-4F6C-A0DD-4A9F9B137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7754" y="3007241"/>
                <a:ext cx="1143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36B0D3-C18D-4199-B2FD-AFCEF677E26A}"/>
                  </a:ext>
                </a:extLst>
              </p:cNvPr>
              <p:cNvSpPr txBox="1"/>
              <p:nvPr/>
            </p:nvSpPr>
            <p:spPr>
              <a:xfrm>
                <a:off x="9252592" y="4674193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36B0D3-C18D-4199-B2FD-AFCEF677E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592" y="4674193"/>
                <a:ext cx="1143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6E8B0-0274-4525-8BEE-3899CEC35C82}"/>
                  </a:ext>
                </a:extLst>
              </p:cNvPr>
              <p:cNvSpPr txBox="1"/>
              <p:nvPr/>
            </p:nvSpPr>
            <p:spPr>
              <a:xfrm>
                <a:off x="10646010" y="4397194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26E8B0-0274-4525-8BEE-3899CEC35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010" y="4397194"/>
                <a:ext cx="1066488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5ABB21-1803-4F99-A286-3C7DEE1FACA2}"/>
                  </a:ext>
                </a:extLst>
              </p:cNvPr>
              <p:cNvSpPr txBox="1"/>
              <p:nvPr/>
            </p:nvSpPr>
            <p:spPr>
              <a:xfrm>
                <a:off x="6913038" y="4397194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600" b="1" i="1" dirty="0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dirty="0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ko-KR" alt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5ABB21-1803-4F99-A286-3C7DEE1FA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038" y="4397194"/>
                <a:ext cx="106648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19967A-607D-4068-B4C1-9F161E3469B2}"/>
                  </a:ext>
                </a:extLst>
              </p:cNvPr>
              <p:cNvSpPr txBox="1"/>
              <p:nvPr/>
            </p:nvSpPr>
            <p:spPr>
              <a:xfrm>
                <a:off x="5535628" y="4674193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19967A-607D-4068-B4C1-9F161E346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628" y="4674193"/>
                <a:ext cx="1143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6F3D9EE4-E3A3-4FBF-90BF-18CCF0C2CF8A}"/>
              </a:ext>
            </a:extLst>
          </p:cNvPr>
          <p:cNvSpPr/>
          <p:nvPr/>
        </p:nvSpPr>
        <p:spPr>
          <a:xfrm>
            <a:off x="8419727" y="4636476"/>
            <a:ext cx="1116108" cy="44476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loss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4430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E3DB4-3ED9-471C-AA44-9EE460D5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L1 loss, L2 loss - regression	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7108C5-E8DE-4604-B1D8-62E87D8D16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ko-KR" b="1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ko-KR" b="0" i="0" dirty="0">
                  <a:solidFill>
                    <a:srgbClr val="262626"/>
                  </a:solidFill>
                  <a:effectLst/>
                  <a:latin typeface="FreightSans"/>
                </a:endParaRPr>
              </a:p>
              <a:p>
                <a:endParaRPr lang="en-US" altLang="ko-KR" b="0" i="0" dirty="0">
                  <a:solidFill>
                    <a:srgbClr val="262626"/>
                  </a:solidFill>
                  <a:effectLst/>
                  <a:latin typeface="FreightSans"/>
                </a:endParaRPr>
              </a:p>
              <a:p>
                <a:r>
                  <a:rPr lang="en-US" altLang="ko-KR" b="0" i="0" dirty="0">
                    <a:solidFill>
                      <a:srgbClr val="262626"/>
                    </a:solidFill>
                    <a:effectLst/>
                    <a:latin typeface="FreightSans"/>
                  </a:rPr>
                  <a:t>L1 loss: Mean absolute error (MAE)</a:t>
                </a:r>
              </a:p>
              <a:p>
                <a:pPr lvl="1"/>
                <a:r>
                  <a:rPr lang="en-US" altLang="ko-KR" dirty="0">
                    <a:solidFill>
                      <a:srgbClr val="262626"/>
                    </a:solidFill>
                  </a:rPr>
                  <a:t>L1: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1" i="1" dirty="0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b="0" i="1" dirty="0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 dirty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 dirty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bSup>
                            <m:r>
                              <a:rPr lang="en-US" altLang="ko-KR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ko-KR" b="0" i="1" dirty="0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bSup>
                          </m:e>
                        </m:nary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altLang="ko-KR" i="1" dirty="0"/>
              </a:p>
              <a:p>
                <a:pPr lvl="1"/>
                <a:r>
                  <a:rPr lang="en-US" altLang="ko-KR" dirty="0">
                    <a:solidFill>
                      <a:srgbClr val="262626"/>
                    </a:solidFill>
                    <a:latin typeface="FreightSans"/>
                  </a:rPr>
                  <a:t>torch.nn.L1Loss(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ko-KR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dirty="0">
                    <a:solidFill>
                      <a:srgbClr val="262626"/>
                    </a:solidFill>
                    <a:latin typeface="FreightSans"/>
                  </a:rPr>
                  <a:t>)</a:t>
                </a:r>
              </a:p>
              <a:p>
                <a:endParaRPr lang="en-US" altLang="ko-KR" i="1" dirty="0"/>
              </a:p>
              <a:p>
                <a:r>
                  <a:rPr lang="en-US" altLang="ko-KR" dirty="0">
                    <a:solidFill>
                      <a:srgbClr val="262626"/>
                    </a:solidFill>
                    <a:latin typeface="FreightSans"/>
                  </a:rPr>
                  <a:t>L2 loss: mean square error (MSE)</a:t>
                </a:r>
              </a:p>
              <a:p>
                <a:pPr lvl="1"/>
                <a:r>
                  <a:rPr lang="en-US" altLang="ko-KR" dirty="0">
                    <a:solidFill>
                      <a:srgbClr val="262626"/>
                    </a:solidFill>
                  </a:rPr>
                  <a:t>L2: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1" i="1" dirty="0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b="0" i="1" dirty="0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 dirty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 dirty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bSup>
                            <m:r>
                              <a:rPr lang="en-US" altLang="ko-KR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ko-KR" b="0" i="1" dirty="0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dirty="0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bSup>
                          </m:e>
                        </m:nary>
                        <m:sSup>
                          <m:sSup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i="1" dirty="0"/>
              </a:p>
              <a:p>
                <a:pPr lvl="1"/>
                <a:r>
                  <a:rPr lang="en-US" altLang="ko-KR" dirty="0" err="1">
                    <a:solidFill>
                      <a:srgbClr val="262626"/>
                    </a:solidFill>
                    <a:latin typeface="FreightSans"/>
                  </a:rPr>
                  <a:t>torch.nn.MSELoss</a:t>
                </a:r>
                <a:r>
                  <a:rPr lang="en-US" altLang="ko-KR" dirty="0">
                    <a:solidFill>
                      <a:srgbClr val="262626"/>
                    </a:solidFill>
                    <a:latin typeface="FreightSans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ko-KR" b="1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1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ko-KR" dirty="0">
                    <a:solidFill>
                      <a:srgbClr val="262626"/>
                    </a:solidFill>
                    <a:latin typeface="FreightSans"/>
                  </a:rPr>
                  <a:t>)</a:t>
                </a:r>
              </a:p>
              <a:p>
                <a:endParaRPr lang="en-US" altLang="ko-KR" i="1" dirty="0"/>
              </a:p>
              <a:p>
                <a:endParaRPr lang="en-US" altLang="ko-KR" i="1" dirty="0"/>
              </a:p>
              <a:p>
                <a:endParaRPr lang="ko-KR" altLang="en-US" i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7108C5-E8DE-4604-B1D8-62E87D8D16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obust Linear Regression이란? (Laplace regression, Huber regression 장점, Huber  loss) - 유니의 프로세스마이닝 공부">
            <a:extLst>
              <a:ext uri="{FF2B5EF4-FFF2-40B4-BE49-F238E27FC236}">
                <a16:creationId xmlns:a16="http://schemas.microsoft.com/office/drawing/2014/main" id="{1D769ABA-1587-4E29-A46A-9DA14AA8B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610" y="225467"/>
            <a:ext cx="3118637" cy="240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A3A75-C40F-4A64-947B-3EEB95025FE2}"/>
              </a:ext>
            </a:extLst>
          </p:cNvPr>
          <p:cNvSpPr txBox="1"/>
          <p:nvPr/>
        </p:nvSpPr>
        <p:spPr>
          <a:xfrm>
            <a:off x="8347814" y="2762597"/>
            <a:ext cx="376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https://process-mining.tistory.com/130</a:t>
            </a:r>
            <a:endParaRPr lang="ko-KR" altLang="en-US" sz="1400" dirty="0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CC52A1EA-8E02-45AC-AC7A-6ADB73410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6864"/>
              </p:ext>
            </p:extLst>
          </p:nvPr>
        </p:nvGraphicFramePr>
        <p:xfrm>
          <a:off x="7012313" y="4168098"/>
          <a:ext cx="152970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427">
                  <a:extLst>
                    <a:ext uri="{9D8B030D-6E8A-4147-A177-3AD203B41FA5}">
                      <a16:colId xmlns:a16="http://schemas.microsoft.com/office/drawing/2014/main" val="2473477017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3582862541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1553835513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343720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0.5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7.2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7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1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31481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B26EC743-169B-4CE5-BCD3-DC25EF2A86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45297"/>
              </p:ext>
            </p:extLst>
          </p:nvPr>
        </p:nvGraphicFramePr>
        <p:xfrm>
          <a:off x="10111644" y="4168098"/>
          <a:ext cx="152970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427">
                  <a:extLst>
                    <a:ext uri="{9D8B030D-6E8A-4147-A177-3AD203B41FA5}">
                      <a16:colId xmlns:a16="http://schemas.microsoft.com/office/drawing/2014/main" val="2473477017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3582862541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1553835513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343720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-2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5.2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7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1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31481"/>
                  </a:ext>
                </a:extLst>
              </a:tr>
            </a:tbl>
          </a:graphicData>
        </a:graphic>
      </p:graphicFrame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5324941B-8FEE-4738-8EB3-B9AFF4AF5476}"/>
              </a:ext>
            </a:extLst>
          </p:cNvPr>
          <p:cNvSpPr/>
          <p:nvPr/>
        </p:nvSpPr>
        <p:spPr>
          <a:xfrm rot="5400000">
            <a:off x="7670925" y="3192147"/>
            <a:ext cx="212484" cy="15297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0DC49BD-F0FE-458B-83ED-3904109F49DF}"/>
              </a:ext>
            </a:extLst>
          </p:cNvPr>
          <p:cNvSpPr/>
          <p:nvPr/>
        </p:nvSpPr>
        <p:spPr>
          <a:xfrm rot="5400000">
            <a:off x="10770256" y="3192147"/>
            <a:ext cx="212484" cy="15297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785DC36A-D013-45D3-B512-ACC0F238EBE2}"/>
              </a:ext>
            </a:extLst>
          </p:cNvPr>
          <p:cNvSpPr/>
          <p:nvPr/>
        </p:nvSpPr>
        <p:spPr>
          <a:xfrm>
            <a:off x="9761416" y="4168098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06811099-37F5-45B6-8C22-43720FDC2C59}"/>
              </a:ext>
            </a:extLst>
          </p:cNvPr>
          <p:cNvSpPr/>
          <p:nvPr/>
        </p:nvSpPr>
        <p:spPr>
          <a:xfrm>
            <a:off x="6685092" y="4168098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860B59-0587-4FA0-A899-FFDF4151A32E}"/>
                  </a:ext>
                </a:extLst>
              </p:cNvPr>
              <p:cNvSpPr txBox="1"/>
              <p:nvPr/>
            </p:nvSpPr>
            <p:spPr>
              <a:xfrm>
                <a:off x="7205667" y="3429000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860B59-0587-4FA0-A899-FFDF4151A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667" y="3429000"/>
                <a:ext cx="1143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EF0582-2873-4AC0-9CAB-0E9C0F899D3F}"/>
                  </a:ext>
                </a:extLst>
              </p:cNvPr>
              <p:cNvSpPr txBox="1"/>
              <p:nvPr/>
            </p:nvSpPr>
            <p:spPr>
              <a:xfrm>
                <a:off x="10304998" y="3429000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EF0582-2873-4AC0-9CAB-0E9C0F899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4998" y="3429000"/>
                <a:ext cx="1143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E5EE3D-B504-4B23-B78F-D18A2DDE74C0}"/>
                  </a:ext>
                </a:extLst>
              </p:cNvPr>
              <p:cNvSpPr txBox="1"/>
              <p:nvPr/>
            </p:nvSpPr>
            <p:spPr>
              <a:xfrm>
                <a:off x="9010841" y="5095952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E5EE3D-B504-4B23-B78F-D18A2DDE7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841" y="5095952"/>
                <a:ext cx="1143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486C35-34B3-4A39-A671-1E5434C9461A}"/>
                  </a:ext>
                </a:extLst>
              </p:cNvPr>
              <p:cNvSpPr txBox="1"/>
              <p:nvPr/>
            </p:nvSpPr>
            <p:spPr>
              <a:xfrm>
                <a:off x="10361206" y="4895153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486C35-34B3-4A39-A671-1E5434C94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206" y="4895153"/>
                <a:ext cx="1066488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D6910D-3B9A-47D7-8B09-6361222E2474}"/>
                  </a:ext>
                </a:extLst>
              </p:cNvPr>
              <p:cNvSpPr txBox="1"/>
              <p:nvPr/>
            </p:nvSpPr>
            <p:spPr>
              <a:xfrm>
                <a:off x="7261875" y="4895153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600" b="1" i="1" dirty="0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dirty="0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ko-KR" alt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D6910D-3B9A-47D7-8B09-6361222E2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875" y="4895153"/>
                <a:ext cx="106648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87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857B5-FAFF-4955-BD7E-2288198D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 cross entropy loss – multilabel, binary </a:t>
            </a:r>
            <a:r>
              <a:rPr lang="en-US" altLang="ko-KR" dirty="0" err="1"/>
              <a:t>cls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3AE0E39-5F28-46BA-862B-061439071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ko-KR" b="1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altLang="ko-KR" dirty="0"/>
                  <a:t> 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ko-KR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ko-KR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0,1</m:t>
                    </m:r>
                  </m:oMath>
                </a14:m>
                <a:r>
                  <a:rPr lang="en-US" altLang="ko-KR" dirty="0"/>
                  <a:t>],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altLang="ko-K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 err="1">
                    <a:solidFill>
                      <a:srgbClr val="262626"/>
                    </a:solidFill>
                  </a:rPr>
                  <a:t>BCEloss</a:t>
                </a:r>
                <a:r>
                  <a:rPr lang="en-US" altLang="ko-KR" dirty="0">
                    <a:solidFill>
                      <a:srgbClr val="262626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ko-KR" b="1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1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US" altLang="ko-KR" b="0" i="1" dirty="0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dirty="0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Sup>
                                  <m:sSubSupPr>
                                    <m:ctrlPr>
                                      <a:rPr lang="en-US" altLang="ko-KR" i="1" dirty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altLang="ko-KR" i="1" dirty="0">
                                            <a:solidFill>
                                              <a:srgbClr val="26262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ko-KR" i="1" dirty="0">
                                            <a:solidFill>
                                              <a:srgbClr val="26262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ko-KR" i="1" dirty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ko-KR" i="1" dirty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</m:e>
                            </m:func>
                          </m:e>
                        </m:nary>
                        <m:r>
                          <a:rPr lang="en-US" altLang="ko-KR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+(1−</m:t>
                        </m:r>
                        <m:sSubSup>
                          <m:sSubSupPr>
                            <m:ctrlPr>
                              <a:rPr lang="en-US" altLang="ko-KR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ko-KR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bSup>
                        <m:r>
                          <a:rPr lang="en-US" altLang="ko-KR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func>
                          <m:funcPr>
                            <m:ctrlPr>
                              <a:rPr lang="en-US" altLang="ko-KR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Sup>
                              <m:sSubSupPr>
                                <m:ctrlP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dirty="0" smtClean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i="1" dirty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 dirty="0">
                                        <a:solidFill>
                                          <a:srgbClr val="26262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ko-KR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bSup>
                          </m:e>
                        </m:func>
                      </m:e>
                    </m:nary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To make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 in range (0,1], we use the sigmoid to refine those values.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3AE0E39-5F28-46BA-862B-061439071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7CBEE19-E313-4240-8A70-FFCB9967E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23934"/>
              </p:ext>
            </p:extLst>
          </p:nvPr>
        </p:nvGraphicFramePr>
        <p:xfrm>
          <a:off x="1614813" y="4086860"/>
          <a:ext cx="152970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427">
                  <a:extLst>
                    <a:ext uri="{9D8B030D-6E8A-4147-A177-3AD203B41FA5}">
                      <a16:colId xmlns:a16="http://schemas.microsoft.com/office/drawing/2014/main" val="2473477017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3582862541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1553835513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343720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0.3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0.8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7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1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31481"/>
                  </a:ext>
                </a:extLst>
              </a:tr>
            </a:tbl>
          </a:graphicData>
        </a:graphic>
      </p:graphicFrame>
      <p:graphicFrame>
        <p:nvGraphicFramePr>
          <p:cNvPr id="6" name="표 4">
            <a:extLst>
              <a:ext uri="{FF2B5EF4-FFF2-40B4-BE49-F238E27FC236}">
                <a16:creationId xmlns:a16="http://schemas.microsoft.com/office/drawing/2014/main" id="{036EBAAD-B564-4DBF-AF55-2E72F8F41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29038"/>
              </p:ext>
            </p:extLst>
          </p:nvPr>
        </p:nvGraphicFramePr>
        <p:xfrm>
          <a:off x="4714144" y="4086860"/>
          <a:ext cx="152970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427">
                  <a:extLst>
                    <a:ext uri="{9D8B030D-6E8A-4147-A177-3AD203B41FA5}">
                      <a16:colId xmlns:a16="http://schemas.microsoft.com/office/drawing/2014/main" val="2473477017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3582862541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1553835513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343720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7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1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31481"/>
                  </a:ext>
                </a:extLst>
              </a:tr>
            </a:tbl>
          </a:graphicData>
        </a:graphic>
      </p:graphicFrame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526BC59F-256A-4AC4-828E-55042544DF8E}"/>
              </a:ext>
            </a:extLst>
          </p:cNvPr>
          <p:cNvSpPr/>
          <p:nvPr/>
        </p:nvSpPr>
        <p:spPr>
          <a:xfrm rot="5400000">
            <a:off x="2273425" y="3110909"/>
            <a:ext cx="212484" cy="15297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5EB89601-70BD-4BD2-ABDD-3B455FFB3884}"/>
              </a:ext>
            </a:extLst>
          </p:cNvPr>
          <p:cNvSpPr/>
          <p:nvPr/>
        </p:nvSpPr>
        <p:spPr>
          <a:xfrm rot="5400000">
            <a:off x="5372756" y="3110909"/>
            <a:ext cx="212484" cy="15297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60097F39-1FBF-43CD-8AD5-7F9E33F0F106}"/>
              </a:ext>
            </a:extLst>
          </p:cNvPr>
          <p:cNvSpPr/>
          <p:nvPr/>
        </p:nvSpPr>
        <p:spPr>
          <a:xfrm>
            <a:off x="4363916" y="4086860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40FFF13D-F2BD-4675-82C8-B5E5AAF5A95D}"/>
              </a:ext>
            </a:extLst>
          </p:cNvPr>
          <p:cNvSpPr/>
          <p:nvPr/>
        </p:nvSpPr>
        <p:spPr>
          <a:xfrm>
            <a:off x="1287592" y="4086860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AE33FF-FF69-4052-9090-0983110B8035}"/>
                  </a:ext>
                </a:extLst>
              </p:cNvPr>
              <p:cNvSpPr txBox="1"/>
              <p:nvPr/>
            </p:nvSpPr>
            <p:spPr>
              <a:xfrm>
                <a:off x="1808167" y="3347762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AE33FF-FF69-4052-9090-0983110B8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167" y="3347762"/>
                <a:ext cx="1143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F1F125-F35F-4E9D-9B29-C2E4C0E8087B}"/>
                  </a:ext>
                </a:extLst>
              </p:cNvPr>
              <p:cNvSpPr txBox="1"/>
              <p:nvPr/>
            </p:nvSpPr>
            <p:spPr>
              <a:xfrm>
                <a:off x="4907498" y="3347762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F1F125-F35F-4E9D-9B29-C2E4C0E8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7498" y="3347762"/>
                <a:ext cx="1143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315DFD-0CDC-4555-98B0-46C5B9D6DE7B}"/>
                  </a:ext>
                </a:extLst>
              </p:cNvPr>
              <p:cNvSpPr txBox="1"/>
              <p:nvPr/>
            </p:nvSpPr>
            <p:spPr>
              <a:xfrm>
                <a:off x="473901" y="471864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315DFD-0CDC-4555-98B0-46C5B9D6D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01" y="4718646"/>
                <a:ext cx="1143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06F77-30C4-4AC6-913D-0366349864B5}"/>
                  </a:ext>
                </a:extLst>
              </p:cNvPr>
              <p:cNvSpPr txBox="1"/>
              <p:nvPr/>
            </p:nvSpPr>
            <p:spPr>
              <a:xfrm>
                <a:off x="3613341" y="5014714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5A06F77-30C4-4AC6-913D-036634986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341" y="5014714"/>
                <a:ext cx="1143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3DD1B5-09EA-4B4F-8D65-7F655A898F56}"/>
                  </a:ext>
                </a:extLst>
              </p:cNvPr>
              <p:cNvSpPr txBox="1"/>
              <p:nvPr/>
            </p:nvSpPr>
            <p:spPr>
              <a:xfrm>
                <a:off x="4963706" y="4813915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3DD1B5-09EA-4B4F-8D65-7F655A898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706" y="4813915"/>
                <a:ext cx="1066488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990FAA-93AD-4785-B3EF-D6FDECA5F585}"/>
                  </a:ext>
                </a:extLst>
              </p:cNvPr>
              <p:cNvSpPr txBox="1"/>
              <p:nvPr/>
            </p:nvSpPr>
            <p:spPr>
              <a:xfrm>
                <a:off x="1864375" y="4813915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600" b="1" i="1" dirty="0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dirty="0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ko-KR" alt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990FAA-93AD-4785-B3EF-D6FDECA5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75" y="4813915"/>
                <a:ext cx="106648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igmoid function - Wikipedia">
            <a:extLst>
              <a:ext uri="{FF2B5EF4-FFF2-40B4-BE49-F238E27FC236}">
                <a16:creationId xmlns:a16="http://schemas.microsoft.com/office/drawing/2014/main" id="{A9C44B76-7A85-4512-880F-DA5B35AE0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154" y="4017509"/>
            <a:ext cx="3571492" cy="238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4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EB448-F763-4238-9684-1F7394B1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loss - classification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C0D781-B7A5-499D-A02A-7F506B57E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Softmax</a:t>
                </a:r>
              </a:p>
              <a:p>
                <a:pPr lvl="1"/>
                <a:r>
                  <a:rPr lang="en-US" altLang="ko-KR" dirty="0"/>
                  <a:t>Multidimensional logistic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p>
                      </m:e>
                    </m:d>
                    <m:r>
                      <a:rPr lang="en-US" altLang="ko-KR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𝒆𝒙𝒑</m:t>
                        </m:r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p>
                        </m:sSup>
                        <m: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sup>
                          <m:e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𝒆𝒙𝒑</m:t>
                            </m:r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1" i="1" dirty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b="1" i="1" dirty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p>
                            </m:sSup>
                            <m:r>
                              <a:rPr lang="en-US" altLang="ko-KR" b="1" i="1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Negative log likelihood (NLL)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𝑛𝑛𝑙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1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= −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∈(0,1]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Cross entropy loss</a:t>
                </a:r>
              </a:p>
              <a:p>
                <a:pPr lvl="1"/>
                <a:r>
                  <a:rPr lang="en-US" altLang="ko-KR" dirty="0"/>
                  <a:t>NLL of correct class of </a:t>
                </a:r>
                <a:r>
                  <a:rPr lang="en-US" altLang="ko-KR" dirty="0" err="1"/>
                  <a:t>Softmaxed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Easy to apply the chain rule for gradient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BC0D781-B7A5-499D-A02A-7F506B57E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401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D6E2F18-67A1-4055-AF40-2804E6837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999969"/>
              </p:ext>
            </p:extLst>
          </p:nvPr>
        </p:nvGraphicFramePr>
        <p:xfrm>
          <a:off x="7207085" y="1353096"/>
          <a:ext cx="1529708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427">
                  <a:extLst>
                    <a:ext uri="{9D8B030D-6E8A-4147-A177-3AD203B41FA5}">
                      <a16:colId xmlns:a16="http://schemas.microsoft.com/office/drawing/2014/main" val="2473477017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3582862541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1553835513"/>
                    </a:ext>
                  </a:extLst>
                </a:gridCol>
                <a:gridCol w="382427">
                  <a:extLst>
                    <a:ext uri="{9D8B030D-6E8A-4147-A177-3AD203B41FA5}">
                      <a16:colId xmlns:a16="http://schemas.microsoft.com/office/drawing/2014/main" val="343720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7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7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1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31481"/>
                  </a:ext>
                </a:extLst>
              </a:tr>
            </a:tbl>
          </a:graphicData>
        </a:graphic>
      </p:graphicFrame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59F99E65-71A1-48B8-9DF8-103850F937FD}"/>
              </a:ext>
            </a:extLst>
          </p:cNvPr>
          <p:cNvSpPr/>
          <p:nvPr/>
        </p:nvSpPr>
        <p:spPr>
          <a:xfrm rot="5400000">
            <a:off x="7865697" y="377145"/>
            <a:ext cx="212484" cy="15297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99672E09-0DD7-4605-BE14-97B7BB828779}"/>
              </a:ext>
            </a:extLst>
          </p:cNvPr>
          <p:cNvSpPr/>
          <p:nvPr/>
        </p:nvSpPr>
        <p:spPr>
          <a:xfrm>
            <a:off x="6879864" y="1353096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6F5D7D-9F84-4962-B220-C49C596F38BA}"/>
                  </a:ext>
                </a:extLst>
              </p:cNvPr>
              <p:cNvSpPr txBox="1"/>
              <p:nvPr/>
            </p:nvSpPr>
            <p:spPr>
              <a:xfrm>
                <a:off x="7400439" y="613998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6F5D7D-9F84-4962-B220-C49C596F3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439" y="613998"/>
                <a:ext cx="1143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FE00D1-5A5A-4DE1-94EE-F725605C725C}"/>
                  </a:ext>
                </a:extLst>
              </p:cNvPr>
              <p:cNvSpPr txBox="1"/>
              <p:nvPr/>
            </p:nvSpPr>
            <p:spPr>
              <a:xfrm>
                <a:off x="7456647" y="2080151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600" b="1" i="1" dirty="0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dirty="0" smtClean="0">
                              <a:ln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ko-KR" altLang="en-US" dirty="0">
                  <a:ln>
                    <a:solidFill>
                      <a:schemeClr val="bg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FE00D1-5A5A-4DE1-94EE-F725605C7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647" y="2080151"/>
                <a:ext cx="106648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33CCDCC2-AA00-4940-AB57-769433F074DF}"/>
              </a:ext>
            </a:extLst>
          </p:cNvPr>
          <p:cNvSpPr/>
          <p:nvPr/>
        </p:nvSpPr>
        <p:spPr>
          <a:xfrm rot="5400000">
            <a:off x="10858047" y="377145"/>
            <a:ext cx="212484" cy="15297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D2C32992-B856-4BD6-8B49-168D850FFFA8}"/>
              </a:ext>
            </a:extLst>
          </p:cNvPr>
          <p:cNvSpPr/>
          <p:nvPr/>
        </p:nvSpPr>
        <p:spPr>
          <a:xfrm>
            <a:off x="9872214" y="1353096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1A3D6B-F31C-45D2-ABA7-5A0725724E54}"/>
                  </a:ext>
                </a:extLst>
              </p:cNvPr>
              <p:cNvSpPr txBox="1"/>
              <p:nvPr/>
            </p:nvSpPr>
            <p:spPr>
              <a:xfrm>
                <a:off x="10392789" y="613998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1A3D6B-F31C-45D2-ABA7-5A072572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789" y="613998"/>
                <a:ext cx="1143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C75ED137-ABB7-47B7-9F15-F1AA5FBDA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890757"/>
              </p:ext>
            </p:extLst>
          </p:nvPr>
        </p:nvGraphicFramePr>
        <p:xfrm>
          <a:off x="10183301" y="1353096"/>
          <a:ext cx="165845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13">
                  <a:extLst>
                    <a:ext uri="{9D8B030D-6E8A-4147-A177-3AD203B41FA5}">
                      <a16:colId xmlns:a16="http://schemas.microsoft.com/office/drawing/2014/main" val="2473477017"/>
                    </a:ext>
                  </a:extLst>
                </a:gridCol>
                <a:gridCol w="414613">
                  <a:extLst>
                    <a:ext uri="{9D8B030D-6E8A-4147-A177-3AD203B41FA5}">
                      <a16:colId xmlns:a16="http://schemas.microsoft.com/office/drawing/2014/main" val="3582862541"/>
                    </a:ext>
                  </a:extLst>
                </a:gridCol>
                <a:gridCol w="414613">
                  <a:extLst>
                    <a:ext uri="{9D8B030D-6E8A-4147-A177-3AD203B41FA5}">
                      <a16:colId xmlns:a16="http://schemas.microsoft.com/office/drawing/2014/main" val="1553835513"/>
                    </a:ext>
                  </a:extLst>
                </a:gridCol>
                <a:gridCol w="414613">
                  <a:extLst>
                    <a:ext uri="{9D8B030D-6E8A-4147-A177-3AD203B41FA5}">
                      <a16:colId xmlns:a16="http://schemas.microsoft.com/office/drawing/2014/main" val="343720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0.03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0.08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0.64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7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1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314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22ED71-6320-4880-8152-4388FCAF14A0}"/>
                  </a:ext>
                </a:extLst>
              </p:cNvPr>
              <p:cNvSpPr txBox="1"/>
              <p:nvPr/>
            </p:nvSpPr>
            <p:spPr>
              <a:xfrm>
                <a:off x="9674808" y="2111503"/>
                <a:ext cx="267543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600" b="1" i="1" dirty="0" smtClean="0">
                          <a:ln w="12700"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  <m:r>
                        <a:rPr lang="en-US" altLang="ko-KR" sz="3600" b="1" i="1" dirty="0" smtClean="0">
                          <a:ln w="12700"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ko-KR" sz="3600" b="1" i="1" dirty="0">
                              <a:ln w="1270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600" b="1" i="1" dirty="0">
                              <a:ln w="1270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600" b="1" i="1" dirty="0" smtClean="0">
                          <a:ln w="12700"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ln w="12700">
                    <a:solidFill>
                      <a:schemeClr val="bg1"/>
                    </a:solidFill>
                  </a:ln>
                  <a:solidFill>
                    <a:srgbClr val="26262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22ED71-6320-4880-8152-4388FCAF1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808" y="2111503"/>
                <a:ext cx="267543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88D1B8B-2301-497D-98FD-A366566E9027}"/>
              </a:ext>
            </a:extLst>
          </p:cNvPr>
          <p:cNvSpPr/>
          <p:nvPr/>
        </p:nvSpPr>
        <p:spPr>
          <a:xfrm>
            <a:off x="9123104" y="2201287"/>
            <a:ext cx="433605" cy="528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70185-173E-49A9-8E4D-1DDACC2278C4}"/>
                  </a:ext>
                </a:extLst>
              </p:cNvPr>
              <p:cNvSpPr txBox="1"/>
              <p:nvPr/>
            </p:nvSpPr>
            <p:spPr>
              <a:xfrm>
                <a:off x="5968846" y="2032076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B70185-173E-49A9-8E4D-1DDACC227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846" y="2032076"/>
                <a:ext cx="1143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925B9046-E771-4515-8DDF-E61EBDE028F1}"/>
              </a:ext>
            </a:extLst>
          </p:cNvPr>
          <p:cNvSpPr/>
          <p:nvPr/>
        </p:nvSpPr>
        <p:spPr>
          <a:xfrm rot="5400000">
            <a:off x="7723585" y="3463582"/>
            <a:ext cx="212484" cy="152970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0958A647-11EA-4C6E-B852-011EE022414A}"/>
              </a:ext>
            </a:extLst>
          </p:cNvPr>
          <p:cNvSpPr/>
          <p:nvPr/>
        </p:nvSpPr>
        <p:spPr>
          <a:xfrm>
            <a:off x="6737752" y="4439533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156FBA-2B92-482F-93CF-28A986E41E34}"/>
                  </a:ext>
                </a:extLst>
              </p:cNvPr>
              <p:cNvSpPr txBox="1"/>
              <p:nvPr/>
            </p:nvSpPr>
            <p:spPr>
              <a:xfrm>
                <a:off x="7258327" y="3700435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156FBA-2B92-482F-93CF-28A986E41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327" y="3700435"/>
                <a:ext cx="1143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349F0842-5E89-4772-B61B-E2683B366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820392"/>
              </p:ext>
            </p:extLst>
          </p:nvPr>
        </p:nvGraphicFramePr>
        <p:xfrm>
          <a:off x="7048839" y="4439533"/>
          <a:ext cx="165845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4613">
                  <a:extLst>
                    <a:ext uri="{9D8B030D-6E8A-4147-A177-3AD203B41FA5}">
                      <a16:colId xmlns:a16="http://schemas.microsoft.com/office/drawing/2014/main" val="2473477017"/>
                    </a:ext>
                  </a:extLst>
                </a:gridCol>
                <a:gridCol w="414613">
                  <a:extLst>
                    <a:ext uri="{9D8B030D-6E8A-4147-A177-3AD203B41FA5}">
                      <a16:colId xmlns:a16="http://schemas.microsoft.com/office/drawing/2014/main" val="3582862541"/>
                    </a:ext>
                  </a:extLst>
                </a:gridCol>
                <a:gridCol w="414613">
                  <a:extLst>
                    <a:ext uri="{9D8B030D-6E8A-4147-A177-3AD203B41FA5}">
                      <a16:colId xmlns:a16="http://schemas.microsoft.com/office/drawing/2014/main" val="1553835513"/>
                    </a:ext>
                  </a:extLst>
                </a:gridCol>
                <a:gridCol w="414613">
                  <a:extLst>
                    <a:ext uri="{9D8B030D-6E8A-4147-A177-3AD203B41FA5}">
                      <a16:colId xmlns:a16="http://schemas.microsoft.com/office/drawing/2014/main" val="3437207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0.03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0.08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0.23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0.64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7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1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314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83E4DB-AE22-4179-97AC-4AEDE65BE1D7}"/>
                  </a:ext>
                </a:extLst>
              </p:cNvPr>
              <p:cNvSpPr txBox="1"/>
              <p:nvPr/>
            </p:nvSpPr>
            <p:spPr>
              <a:xfrm>
                <a:off x="6540346" y="5197940"/>
                <a:ext cx="267543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3600" b="1" i="1" dirty="0" smtClean="0">
                          <a:ln w="12700"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𝒔𝒐𝒇𝒕𝒎𝒂𝒙</m:t>
                      </m:r>
                      <m:r>
                        <a:rPr lang="en-US" altLang="ko-KR" sz="3600" b="1" i="1" dirty="0" smtClean="0">
                          <a:ln w="12700"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ko-KR" sz="3600" b="1" i="1" dirty="0">
                              <a:ln w="1270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3600" b="1" i="1" dirty="0">
                              <a:ln w="12700">
                                <a:solidFill>
                                  <a:schemeClr val="bg1"/>
                                </a:solidFill>
                              </a:ln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altLang="ko-KR" sz="3600" b="1" i="1" dirty="0" smtClean="0">
                          <a:ln w="12700"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3600" b="1" i="1" dirty="0">
                  <a:ln w="12700">
                    <a:solidFill>
                      <a:schemeClr val="bg1"/>
                    </a:solidFill>
                  </a:ln>
                  <a:solidFill>
                    <a:srgbClr val="26262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783E4DB-AE22-4179-97AC-4AEDE65BE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346" y="5197940"/>
                <a:ext cx="267543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표 4">
            <a:extLst>
              <a:ext uri="{FF2B5EF4-FFF2-40B4-BE49-F238E27FC236}">
                <a16:creationId xmlns:a16="http://schemas.microsoft.com/office/drawing/2014/main" id="{B1D7A627-9D62-4690-991A-61DD6CDED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706690"/>
              </p:ext>
            </p:extLst>
          </p:nvPr>
        </p:nvGraphicFramePr>
        <p:xfrm>
          <a:off x="9626182" y="4439533"/>
          <a:ext cx="38242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427">
                  <a:extLst>
                    <a:ext uri="{9D8B030D-6E8A-4147-A177-3AD203B41FA5}">
                      <a16:colId xmlns:a16="http://schemas.microsoft.com/office/drawing/2014/main" val="2473477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145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17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51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4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317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31481"/>
                  </a:ext>
                </a:extLst>
              </a:tr>
            </a:tbl>
          </a:graphicData>
        </a:graphic>
      </p:graphicFrame>
      <p:sp>
        <p:nvSpPr>
          <p:cNvPr id="31" name="왼쪽 중괄호 30">
            <a:extLst>
              <a:ext uri="{FF2B5EF4-FFF2-40B4-BE49-F238E27FC236}">
                <a16:creationId xmlns:a16="http://schemas.microsoft.com/office/drawing/2014/main" id="{DC1462D4-7795-472C-B648-FBF6D03F76B9}"/>
              </a:ext>
            </a:extLst>
          </p:cNvPr>
          <p:cNvSpPr/>
          <p:nvPr/>
        </p:nvSpPr>
        <p:spPr>
          <a:xfrm>
            <a:off x="9275954" y="4439533"/>
            <a:ext cx="212484" cy="22250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6BEBD8-306B-4B18-839D-B70B62EBAD91}"/>
                  </a:ext>
                </a:extLst>
              </p:cNvPr>
              <p:cNvSpPr txBox="1"/>
              <p:nvPr/>
            </p:nvSpPr>
            <p:spPr>
              <a:xfrm>
                <a:off x="9314387" y="5132064"/>
                <a:ext cx="1066488" cy="64633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56BEBD8-306B-4B18-839D-B70B62EBA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387" y="5132064"/>
                <a:ext cx="106648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4A8E834-2DFF-4E0F-AB32-8740B1857619}"/>
                  </a:ext>
                </a:extLst>
              </p:cNvPr>
              <p:cNvSpPr txBox="1"/>
              <p:nvPr/>
            </p:nvSpPr>
            <p:spPr>
              <a:xfrm>
                <a:off x="9817395" y="4416467"/>
                <a:ext cx="27361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i="1" dirty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⁡(0.64)=0.194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4A8E834-2DFF-4E0F-AB32-8740B1857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7395" y="4416467"/>
                <a:ext cx="2736118" cy="369332"/>
              </a:xfrm>
              <a:prstGeom prst="rect">
                <a:avLst/>
              </a:prstGeom>
              <a:blipFill>
                <a:blip r:embed="rId11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09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58CD8-17A0-4FDF-9034-74AD2580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Combination of loss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F65F3E-85AC-479F-BEC4-5C8A82437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Several losses can be combined for better results.</a:t>
            </a:r>
          </a:p>
          <a:p>
            <a:pPr lvl="1"/>
            <a:r>
              <a:rPr lang="en-US" altLang="ko-KR" dirty="0"/>
              <a:t>Ex) object detection: classification loss + regression loss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2" name="Picture 4" descr="object detection loss function YOLO - Cross Validated">
            <a:extLst>
              <a:ext uri="{FF2B5EF4-FFF2-40B4-BE49-F238E27FC236}">
                <a16:creationId xmlns:a16="http://schemas.microsoft.com/office/drawing/2014/main" id="{D2AE6220-973C-4BE9-BB9D-4B0434C6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89" y="2663825"/>
            <a:ext cx="61150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97B187F-45E9-4F76-98E9-E0919BFE2235}"/>
              </a:ext>
            </a:extLst>
          </p:cNvPr>
          <p:cNvCxnSpPr>
            <a:cxnSpLocks/>
          </p:cNvCxnSpPr>
          <p:nvPr/>
        </p:nvCxnSpPr>
        <p:spPr>
          <a:xfrm>
            <a:off x="4380470" y="3058297"/>
            <a:ext cx="13345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D66517E-D426-42A5-B829-B4EFED5731F8}"/>
              </a:ext>
            </a:extLst>
          </p:cNvPr>
          <p:cNvCxnSpPr>
            <a:cxnSpLocks/>
          </p:cNvCxnSpPr>
          <p:nvPr/>
        </p:nvCxnSpPr>
        <p:spPr>
          <a:xfrm>
            <a:off x="4619367" y="4549645"/>
            <a:ext cx="11944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2200CA-8013-4A93-A9B0-4870D1D98F02}"/>
              </a:ext>
            </a:extLst>
          </p:cNvPr>
          <p:cNvSpPr txBox="1"/>
          <p:nvPr/>
        </p:nvSpPr>
        <p:spPr>
          <a:xfrm>
            <a:off x="1280725" y="6569144"/>
            <a:ext cx="10211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https://stats.stackexchange.com/questions/319243/object-detection-loss-function-yolo?rq=1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C14FED-B599-4A6A-A8A8-6F78F2A0B7C5}"/>
              </a:ext>
            </a:extLst>
          </p:cNvPr>
          <p:cNvCxnSpPr>
            <a:cxnSpLocks/>
          </p:cNvCxnSpPr>
          <p:nvPr/>
        </p:nvCxnSpPr>
        <p:spPr>
          <a:xfrm flipV="1">
            <a:off x="5904469" y="3309531"/>
            <a:ext cx="0" cy="4739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EA6EA65E-64ED-44D4-BF1B-4C0F05760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54" y="2897659"/>
            <a:ext cx="5828575" cy="24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B7228C-8C3F-49A6-92AC-D9270FBFCC6E}"/>
                  </a:ext>
                </a:extLst>
              </p:cNvPr>
              <p:cNvSpPr txBox="1"/>
              <p:nvPr/>
            </p:nvSpPr>
            <p:spPr>
              <a:xfrm>
                <a:off x="5752263" y="2847211"/>
                <a:ext cx="2329119" cy="39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ko-KR" b="1" i="1" dirty="0" smtClean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altLang="ko-KR" b="1" i="1" dirty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altLang="ko-KR" b="1" i="1" dirty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1" i="1" dirty="0" smtClean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altLang="ko-KR" dirty="0">
                    <a:ln>
                      <a:noFill/>
                    </a:ln>
                  </a:rPr>
                  <a:t> ,</a:t>
                </a:r>
                <a:r>
                  <a:rPr lang="en-US" altLang="ko-KR" b="1" dirty="0">
                    <a:ln w="12700">
                      <a:noFill/>
                    </a:ln>
                    <a:solidFill>
                      <a:srgbClr val="26262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1" i="1" dirty="0" smtClean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b="1" i="1" dirty="0" smtClean="0">
                        <a:ln w="12700">
                          <a:noFill/>
                        </a:ln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n>
                      <a:noFill/>
                    </a:ln>
                  </a:rPr>
                  <a:t>,</a:t>
                </a:r>
                <a:r>
                  <a:rPr lang="en-US" altLang="ko-KR" b="1" dirty="0">
                    <a:ln w="12700">
                      <a:noFill/>
                    </a:ln>
                    <a:solidFill>
                      <a:srgbClr val="262626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1" i="1" dirty="0" smtClean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</m:oMath>
                </a14:m>
                <a:r>
                  <a:rPr lang="en-US" altLang="ko-KR" dirty="0">
                    <a:ln>
                      <a:noFill/>
                    </a:ln>
                  </a:rPr>
                  <a:t>,</a:t>
                </a:r>
                <a:endParaRPr lang="ko-KR" alt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2B7228C-8C3F-49A6-92AC-D9270FBFC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263" y="2847211"/>
                <a:ext cx="2329119" cy="394852"/>
              </a:xfrm>
              <a:prstGeom prst="rect">
                <a:avLst/>
              </a:prstGeom>
              <a:blipFill>
                <a:blip r:embed="rId4"/>
                <a:stretch>
                  <a:fillRect t="-9231" b="-15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A3194-68EE-4BDB-B6B5-750E2D66E90B}"/>
                  </a:ext>
                </a:extLst>
              </p:cNvPr>
              <p:cNvSpPr txBox="1"/>
              <p:nvPr/>
            </p:nvSpPr>
            <p:spPr>
              <a:xfrm>
                <a:off x="5949971" y="4338810"/>
                <a:ext cx="23291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n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ln w="12700">
                              <a:noFill/>
                            </a:ln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ko-KR" i="1" dirty="0" err="1" smtClean="0">
                            <a:ln>
                              <a:noFill/>
                            </a:ln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ko-KR" dirty="0">
                    <a:ln>
                      <a:noFill/>
                    </a:ln>
                  </a:rPr>
                  <a:t>  </a:t>
                </a:r>
                <a:endParaRPr lang="ko-KR" alt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A3194-68EE-4BDB-B6B5-750E2D66E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971" y="4338810"/>
                <a:ext cx="2329119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A35C74A-1311-42A9-86C1-655C8694D800}"/>
              </a:ext>
            </a:extLst>
          </p:cNvPr>
          <p:cNvSpPr txBox="1"/>
          <p:nvPr/>
        </p:nvSpPr>
        <p:spPr>
          <a:xfrm>
            <a:off x="1352058" y="6328318"/>
            <a:ext cx="9855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https://www.kdnuggets.com/2018/09/object-detection-image-classification-yolo.html</a:t>
            </a:r>
          </a:p>
        </p:txBody>
      </p:sp>
    </p:spTree>
    <p:extLst>
      <p:ext uri="{BB962C8B-B14F-4D97-AF65-F5344CB8AC3E}">
        <p14:creationId xmlns:p14="http://schemas.microsoft.com/office/powerpoint/2010/main" val="4018097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1895</Words>
  <Application>Microsoft Office PowerPoint</Application>
  <PresentationFormat>와이드스크린</PresentationFormat>
  <Paragraphs>365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charter</vt:lpstr>
      <vt:lpstr>FreightSans</vt:lpstr>
      <vt:lpstr>Mulish</vt:lpstr>
      <vt:lpstr>sohne</vt:lpstr>
      <vt:lpstr>맑은 고딕</vt:lpstr>
      <vt:lpstr>Arial</vt:lpstr>
      <vt:lpstr>Cambria Math</vt:lpstr>
      <vt:lpstr>Lato</vt:lpstr>
      <vt:lpstr>Roboto</vt:lpstr>
      <vt:lpstr>Office 테마</vt:lpstr>
      <vt:lpstr>loss, optimization and scheduling</vt:lpstr>
      <vt:lpstr>Loss (or cost) function</vt:lpstr>
      <vt:lpstr>What we have learned</vt:lpstr>
      <vt:lpstr>What we have learned</vt:lpstr>
      <vt:lpstr>Loss – how much difference between true and pred</vt:lpstr>
      <vt:lpstr>L1 loss, L2 loss - regression </vt:lpstr>
      <vt:lpstr>Binary cross entropy loss – multilabel, binary cls</vt:lpstr>
      <vt:lpstr>Cross entropy loss - classification</vt:lpstr>
      <vt:lpstr>Combination of loss</vt:lpstr>
      <vt:lpstr>Regularization – an add-on</vt:lpstr>
      <vt:lpstr>Regularization – L2 norm in Cost function is similar as weight decay</vt:lpstr>
      <vt:lpstr>Optimization</vt:lpstr>
      <vt:lpstr>Optimization – how to decrease?</vt:lpstr>
      <vt:lpstr>Optimization – Gradient descent</vt:lpstr>
      <vt:lpstr>Optimization – Gradient descent + momentum</vt:lpstr>
      <vt:lpstr>Optimization – Gradient descent + momentum</vt:lpstr>
      <vt:lpstr>Optimization – Adagrad (Adaptive Gradient algorithm)</vt:lpstr>
      <vt:lpstr>Optimization – Adagrad (Adaptive Gradient algorithm)</vt:lpstr>
      <vt:lpstr>Optimization – RMSprop</vt:lpstr>
      <vt:lpstr>Optimization – Adam</vt:lpstr>
      <vt:lpstr>Optimization – Adam</vt:lpstr>
      <vt:lpstr>Gradient descent visualization</vt:lpstr>
      <vt:lpstr>Loss landscape</vt:lpstr>
      <vt:lpstr>+ AdamW</vt:lpstr>
      <vt:lpstr>Loss functions in PyTorch</vt:lpstr>
      <vt:lpstr>So.. what are we going to use?</vt:lpstr>
      <vt:lpstr>Scheduling</vt:lpstr>
      <vt:lpstr>Learning rate</vt:lpstr>
      <vt:lpstr>Learning rate scheduling</vt:lpstr>
      <vt:lpstr>PowerPoint 프레젠테이션</vt:lpstr>
      <vt:lpstr>Learning rate scheduler in PyTorch</vt:lpstr>
      <vt:lpstr>warm up steps</vt:lpstr>
      <vt:lpstr>Optimization references</vt:lpstr>
      <vt:lpstr>PowerPoint 프레젠테이션</vt:lpstr>
      <vt:lpstr>learning rate scheduling </vt:lpstr>
      <vt:lpstr>PowerPoint 프레젠테이션</vt:lpstr>
      <vt:lpstr>Stochastic Weight Averaging</vt:lpstr>
      <vt:lpstr>Glossaries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loss and optimizations</dc:title>
  <dc:creator>박호민</dc:creator>
  <cp:lastModifiedBy>Homin Park</cp:lastModifiedBy>
  <cp:revision>127</cp:revision>
  <dcterms:created xsi:type="dcterms:W3CDTF">2022-01-12T00:33:46Z</dcterms:created>
  <dcterms:modified xsi:type="dcterms:W3CDTF">2022-08-30T00:30:58Z</dcterms:modified>
</cp:coreProperties>
</file>